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57" r:id="rId84"/>
    <p:sldId id="339" r:id="rId85"/>
    <p:sldId id="340" r:id="rId86"/>
    <p:sldId id="342" r:id="rId87"/>
    <p:sldId id="358"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60" r:id="rId103"/>
    <p:sldId id="361" r:id="rId104"/>
    <p:sldId id="362" r:id="rId105"/>
    <p:sldId id="363" r:id="rId106"/>
    <p:sldId id="364" r:id="rId107"/>
    <p:sldId id="366" r:id="rId108"/>
    <p:sldId id="365"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CFF8-5A37-176A-3F29-E1CFC5998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B7119-1898-7C21-792B-01D000CF4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547C2-1D8C-B640-E96D-5D68FDD8D1D5}"/>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1FEE43CE-F6BA-98A6-DE96-2F050199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84A31-A9F9-0823-DBAC-22D9C6D11312}"/>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256017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5E22-E9B6-E83D-C238-91F7BDF1B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257343-049C-4F97-454D-04AE0BFD5B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098AD-8DB7-DA0E-3783-A94053A40075}"/>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09902CB1-FD67-671C-571A-1F2CB711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A06FD-AD09-B503-426F-BCF5C7F5A4A2}"/>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23580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BB37D-EC93-29A9-3C2F-E6789E8020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6B918-63BC-E6F4-511B-EFDE3A745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6C1D8-C0E2-B12A-DE85-48FF60FC68FD}"/>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5B0C7200-1F0B-C9EA-014B-4E569745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F0784-E638-B236-E7EA-C4CA74B23694}"/>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340910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F5EE-EA1B-50B7-8DF4-AB29389C1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6E369-8FFC-4363-CD8E-AA8043D81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42CF-A6AA-9E02-73C7-F90B9D0A8B72}"/>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DD2C4BE8-CC57-A60F-8D30-9F080CFE5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82422-7B48-C619-1C11-EE833A74D3B9}"/>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9240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A857-FF28-C879-613F-6C0DBEC955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5831B-5AE3-7634-F07B-449A1F0B1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568AE-C1EB-E0AF-F10B-499D37A4DE37}"/>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5B42D8B3-8843-5AE6-1FDD-2040934DC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F1EA7-F536-4FE8-9DBE-4BB88260BD03}"/>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187504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A5BF-B5F6-7B58-6873-A7F14B0C4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E14C4-1BAA-DD00-1DFF-864288E8D2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07A1E-1267-7D19-DC73-B19DE89BBC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C17E80-33AF-0920-E8E0-844647E27438}"/>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6" name="Footer Placeholder 5">
            <a:extLst>
              <a:ext uri="{FF2B5EF4-FFF2-40B4-BE49-F238E27FC236}">
                <a16:creationId xmlns:a16="http://schemas.microsoft.com/office/drawing/2014/main" id="{DE2B5369-D018-4319-02D1-C62EBDE1F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70CCD-C491-C9B4-6DB3-C0A985E5469B}"/>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177296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1E35-3EFA-0136-5D0D-0904A96CB3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73376-DF04-51F4-BB48-6C67530EF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E9DDC-FF5E-2DFF-48D1-E219079187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CC0738-B927-FA9C-270D-22CDF91E4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1E033-D935-87C8-16AC-0BD796E14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05299-7B92-FB00-BBAE-343220DE34F4}"/>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8" name="Footer Placeholder 7">
            <a:extLst>
              <a:ext uri="{FF2B5EF4-FFF2-40B4-BE49-F238E27FC236}">
                <a16:creationId xmlns:a16="http://schemas.microsoft.com/office/drawing/2014/main" id="{F224453D-76C7-F631-9E6A-133E4992BF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BCE18-97DE-4E54-0486-469A0E91B982}"/>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22619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CEB8-3F1B-E2D9-D0C7-0E69F7B2D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A040B-2AA9-FA02-1001-A3B26B1622C0}"/>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4" name="Footer Placeholder 3">
            <a:extLst>
              <a:ext uri="{FF2B5EF4-FFF2-40B4-BE49-F238E27FC236}">
                <a16:creationId xmlns:a16="http://schemas.microsoft.com/office/drawing/2014/main" id="{6E856F7A-3BED-4E8B-AA98-4EEA9BC182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4EAD2C-8615-440B-AD1C-2D6D07C0DF7B}"/>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181248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6A468-398A-1340-8F85-91EBA81C9590}"/>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3" name="Footer Placeholder 2">
            <a:extLst>
              <a:ext uri="{FF2B5EF4-FFF2-40B4-BE49-F238E27FC236}">
                <a16:creationId xmlns:a16="http://schemas.microsoft.com/office/drawing/2014/main" id="{A21EC7D5-5CCE-DFB2-7679-E88677CD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EB76F-25D0-308E-E6E6-5B0C9BDFC0F7}"/>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2859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F4D6-46E0-9AD4-EE22-52480172C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E7C4C-3D97-67A7-1167-1E007D596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FF9ED-7480-2FFC-E44C-0E6474042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E56B-10F4-7FBE-C4AE-77DAC6B69258}"/>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6" name="Footer Placeholder 5">
            <a:extLst>
              <a:ext uri="{FF2B5EF4-FFF2-40B4-BE49-F238E27FC236}">
                <a16:creationId xmlns:a16="http://schemas.microsoft.com/office/drawing/2014/main" id="{019574DE-050D-3D79-4E1C-E6B44CC76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29DF4-EC4B-72C1-CF7F-441BF9AA060A}"/>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134933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BE26-05BE-915E-8C5F-D37BF8CAB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62EAB7-6680-AA33-4BCC-B02FF905C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652EB2-ABBF-7C2C-AA2E-F21B3DCD1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2CAF8-ABE8-5513-3B5A-FD72004BA094}"/>
              </a:ext>
            </a:extLst>
          </p:cNvPr>
          <p:cNvSpPr>
            <a:spLocks noGrp="1"/>
          </p:cNvSpPr>
          <p:nvPr>
            <p:ph type="dt" sz="half" idx="10"/>
          </p:nvPr>
        </p:nvSpPr>
        <p:spPr/>
        <p:txBody>
          <a:bodyPr/>
          <a:lstStyle/>
          <a:p>
            <a:fld id="{ED79B789-9E14-499C-83FC-9B6FD1E9665B}" type="datetimeFigureOut">
              <a:rPr lang="en-US" smtClean="0"/>
              <a:t>2/6/2023</a:t>
            </a:fld>
            <a:endParaRPr lang="en-US"/>
          </a:p>
        </p:txBody>
      </p:sp>
      <p:sp>
        <p:nvSpPr>
          <p:cNvPr id="6" name="Footer Placeholder 5">
            <a:extLst>
              <a:ext uri="{FF2B5EF4-FFF2-40B4-BE49-F238E27FC236}">
                <a16:creationId xmlns:a16="http://schemas.microsoft.com/office/drawing/2014/main" id="{9468E5DA-0042-8B49-CA52-354D2EBA9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3D2B6-7756-FEFD-7FED-5766ED8F15FD}"/>
              </a:ext>
            </a:extLst>
          </p:cNvPr>
          <p:cNvSpPr>
            <a:spLocks noGrp="1"/>
          </p:cNvSpPr>
          <p:nvPr>
            <p:ph type="sldNum" sz="quarter" idx="12"/>
          </p:nvPr>
        </p:nvSpPr>
        <p:spPr/>
        <p:txBody>
          <a:bodyPr/>
          <a:lstStyle/>
          <a:p>
            <a:fld id="{5F7158E9-3790-4ABB-B586-0F79A5AFC26C}" type="slidenum">
              <a:rPr lang="en-US" smtClean="0"/>
              <a:t>‹#›</a:t>
            </a:fld>
            <a:endParaRPr lang="en-US"/>
          </a:p>
        </p:txBody>
      </p:sp>
    </p:spTree>
    <p:extLst>
      <p:ext uri="{BB962C8B-B14F-4D97-AF65-F5344CB8AC3E}">
        <p14:creationId xmlns:p14="http://schemas.microsoft.com/office/powerpoint/2010/main" val="228448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1228C-CECC-710E-5697-A13D6F8D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2D1458-4B7E-5EB5-7B2B-500CAA12C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D18FD-9AAD-F4FA-A0DA-073F206B7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9B789-9E14-499C-83FC-9B6FD1E9665B}" type="datetimeFigureOut">
              <a:rPr lang="en-US" smtClean="0"/>
              <a:t>2/6/2023</a:t>
            </a:fld>
            <a:endParaRPr lang="en-US"/>
          </a:p>
        </p:txBody>
      </p:sp>
      <p:sp>
        <p:nvSpPr>
          <p:cNvPr id="5" name="Footer Placeholder 4">
            <a:extLst>
              <a:ext uri="{FF2B5EF4-FFF2-40B4-BE49-F238E27FC236}">
                <a16:creationId xmlns:a16="http://schemas.microsoft.com/office/drawing/2014/main" id="{14CA205F-AB9E-00E3-4DE2-7AEE9DEDB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30825-E58A-4390-0FEC-E25850E5D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158E9-3790-4ABB-B586-0F79A5AFC26C}" type="slidenum">
              <a:rPr lang="en-US" smtClean="0"/>
              <a:t>‹#›</a:t>
            </a:fld>
            <a:endParaRPr lang="en-US"/>
          </a:p>
        </p:txBody>
      </p:sp>
    </p:spTree>
    <p:extLst>
      <p:ext uri="{BB962C8B-B14F-4D97-AF65-F5344CB8AC3E}">
        <p14:creationId xmlns:p14="http://schemas.microsoft.com/office/powerpoint/2010/main" val="263279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52F18-62DE-EDDB-A8A9-8F34D227D4CC}"/>
              </a:ext>
            </a:extLst>
          </p:cNvPr>
          <p:cNvSpPr txBox="1"/>
          <p:nvPr/>
        </p:nvSpPr>
        <p:spPr>
          <a:xfrm>
            <a:off x="0" y="179249"/>
            <a:ext cx="12192000" cy="6678751"/>
          </a:xfrm>
          <a:prstGeom prst="rect">
            <a:avLst/>
          </a:prstGeom>
          <a:noFill/>
        </p:spPr>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The August 2022 </a:t>
            </a:r>
            <a:br>
              <a:rPr lang="en-US" sz="8800" b="1" dirty="0">
                <a:latin typeface="Times New Roman" panose="02020603050405020304" pitchFamily="18" charset="0"/>
                <a:cs typeface="Times New Roman" panose="02020603050405020304" pitchFamily="18" charset="0"/>
              </a:rPr>
            </a:br>
            <a:r>
              <a:rPr lang="en-US" sz="8800" b="1" dirty="0">
                <a:latin typeface="Times New Roman" panose="02020603050405020304" pitchFamily="18" charset="0"/>
                <a:cs typeface="Times New Roman" panose="02020603050405020304" pitchFamily="18" charset="0"/>
              </a:rPr>
              <a:t>Chemistry Regents</a:t>
            </a:r>
          </a:p>
          <a:p>
            <a:pPr algn="ct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The answers follow the questions… </a:t>
            </a:r>
          </a:p>
          <a:p>
            <a:pPr algn="ctr"/>
            <a:r>
              <a:rPr lang="en-US" sz="5400" dirty="0">
                <a:solidFill>
                  <a:srgbClr val="FF0000"/>
                </a:solidFill>
                <a:latin typeface="Times New Roman" panose="02020603050405020304" pitchFamily="18" charset="0"/>
                <a:cs typeface="Times New Roman" panose="02020603050405020304" pitchFamily="18" charset="0"/>
              </a:rPr>
              <a:t>The answers are in red.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0033CC"/>
                </a:solidFill>
                <a:latin typeface="Times New Roman" panose="02020603050405020304" pitchFamily="18" charset="0"/>
                <a:cs typeface="Times New Roman" panose="02020603050405020304" pitchFamily="18" charset="0"/>
              </a:rPr>
              <a:t>Blue</a:t>
            </a:r>
            <a:r>
              <a:rPr lang="en-US" sz="5400" dirty="0">
                <a:latin typeface="Times New Roman" panose="02020603050405020304" pitchFamily="18" charset="0"/>
                <a:cs typeface="Times New Roman" panose="02020603050405020304" pitchFamily="18" charset="0"/>
              </a:rPr>
              <a:t> and black is for thinking.</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958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  All atoms of an element have the same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mass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atomic mass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number of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number of protons</a:t>
            </a:r>
          </a:p>
        </p:txBody>
      </p:sp>
    </p:spTree>
    <p:extLst>
      <p:ext uri="{BB962C8B-B14F-4D97-AF65-F5344CB8AC3E}">
        <p14:creationId xmlns:p14="http://schemas.microsoft.com/office/powerpoint/2010/main" val="16418576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50  Given the equation representing a reaction at equilibrium: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    </a:t>
            </a:r>
            <a:r>
              <a:rPr lang="en-US" sz="3200" dirty="0">
                <a:latin typeface="Times New Roman" panose="02020603050405020304" pitchFamily="18" charset="0"/>
                <a:cs typeface="Times New Roman" panose="02020603050405020304" pitchFamily="18" charset="0"/>
              </a:rPr>
              <a:t>⇌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According to one acid-base theory, which pair are the H donors?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(2)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                             </a:t>
            </a:r>
            <a:r>
              <a:rPr lang="en-US" sz="3200" dirty="0">
                <a:latin typeface="Times New Roman" panose="02020603050405020304" pitchFamily="18" charset="0"/>
                <a:cs typeface="Times New Roman" panose="02020603050405020304" pitchFamily="18" charset="0"/>
              </a:rPr>
              <a:t>  (4)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354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90445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50  Given the equation representing a reaction at equilibrium: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    </a:t>
            </a:r>
            <a:r>
              <a:rPr lang="en-US" sz="3200" dirty="0">
                <a:latin typeface="Times New Roman" panose="02020603050405020304" pitchFamily="18" charset="0"/>
                <a:cs typeface="Times New Roman" panose="02020603050405020304" pitchFamily="18" charset="0"/>
              </a:rPr>
              <a:t>⇌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According to one acid-base theory, which pair are the H donors?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(2) NH</a:t>
            </a:r>
            <a:r>
              <a:rPr lang="en-US" sz="3200" baseline="-25000" dirty="0">
                <a:latin typeface="Times New Roman" panose="02020603050405020304" pitchFamily="18" charset="0"/>
                <a:cs typeface="Times New Roman" panose="02020603050405020304" pitchFamily="18" charset="0"/>
              </a:rPr>
              <a:t>3(</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 NH</a:t>
            </a:r>
            <a:r>
              <a:rPr lang="en-US" sz="3200" baseline="-25000" dirty="0">
                <a:solidFill>
                  <a:srgbClr val="FF0000"/>
                </a:solidFill>
                <a:latin typeface="Times New Roman" panose="02020603050405020304" pitchFamily="18" charset="0"/>
                <a:cs typeface="Times New Roman" panose="02020603050405020304" pitchFamily="18" charset="0"/>
              </a:rPr>
              <a:t>4</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baseline="-25000" dirty="0">
                <a:solidFill>
                  <a:srgbClr val="FF0000"/>
                </a:solidFill>
                <a:latin typeface="Times New Roman" panose="02020603050405020304" pitchFamily="18" charset="0"/>
                <a:cs typeface="Times New Roman" panose="02020603050405020304" pitchFamily="18" charset="0"/>
              </a:rPr>
              <a:t>(</a:t>
            </a:r>
            <a:r>
              <a:rPr lang="en-US" sz="3200" baseline="-25000" dirty="0" err="1">
                <a:solidFill>
                  <a:srgbClr val="FF0000"/>
                </a:solidFill>
                <a:latin typeface="Times New Roman" panose="02020603050405020304" pitchFamily="18" charset="0"/>
                <a:cs typeface="Times New Roman" panose="02020603050405020304" pitchFamily="18" charset="0"/>
              </a:rPr>
              <a:t>aq</a:t>
            </a:r>
            <a:r>
              <a:rPr lang="en-US" sz="3200" baseline="-250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and  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a:t>
            </a:r>
            <a:r>
              <a:rPr lang="en-US" sz="3200" baseline="-25000" dirty="0">
                <a:solidFill>
                  <a:srgbClr val="FF0000"/>
                </a:solidFill>
                <a:latin typeface="Times New Roman" panose="02020603050405020304" pitchFamily="18" charset="0"/>
                <a:cs typeface="Times New Roman" panose="02020603050405020304" pitchFamily="18" charset="0"/>
              </a:rPr>
              <a:t>(L)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(4) NH</a:t>
            </a:r>
            <a:r>
              <a:rPr lang="en-US" sz="3200" baseline="-25000" dirty="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OH</a:t>
            </a:r>
            <a:r>
              <a:rPr lang="en-US" sz="3200" baseline="300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endParaRPr lang="en-US" sz="3200" baseline="-25000" dirty="0">
              <a:solidFill>
                <a:srgbClr val="FF0000"/>
              </a:solidFill>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This is hard, and you know how I feel about this theory.</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In this equation H</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latin typeface="Times New Roman" panose="02020603050405020304" pitchFamily="18" charset="0"/>
                <a:cs typeface="Times New Roman" panose="02020603050405020304" pitchFamily="18" charset="0"/>
              </a:rPr>
              <a:t>O</a:t>
            </a:r>
            <a:r>
              <a:rPr lang="en-US" sz="2800" baseline="-25000" dirty="0">
                <a:solidFill>
                  <a:srgbClr val="0033CC"/>
                </a:solidFill>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donates H</a:t>
            </a:r>
            <a:r>
              <a:rPr lang="en-US" sz="2800" baseline="30000" dirty="0">
                <a:solidFill>
                  <a:srgbClr val="0033CC"/>
                </a:solidFill>
                <a:latin typeface="Times New Roman" panose="02020603050405020304" pitchFamily="18" charset="0"/>
                <a:cs typeface="Times New Roman" panose="02020603050405020304" pitchFamily="18" charset="0"/>
              </a:rPr>
              <a:t>+1</a:t>
            </a:r>
            <a:r>
              <a:rPr lang="en-US" sz="2800" dirty="0">
                <a:solidFill>
                  <a:srgbClr val="0033CC"/>
                </a:solidFill>
                <a:latin typeface="Times New Roman" panose="02020603050405020304" pitchFamily="18" charset="0"/>
                <a:cs typeface="Times New Roman" panose="02020603050405020304" pitchFamily="18" charset="0"/>
              </a:rPr>
              <a:t> to NH</a:t>
            </a:r>
            <a:r>
              <a:rPr lang="en-US" sz="2800" baseline="-25000" dirty="0">
                <a:solidFill>
                  <a:srgbClr val="0033CC"/>
                </a:solidFill>
                <a:latin typeface="Times New Roman" panose="02020603050405020304" pitchFamily="18" charset="0"/>
                <a:cs typeface="Times New Roman" panose="02020603050405020304" pitchFamily="18" charset="0"/>
              </a:rPr>
              <a:t>3</a:t>
            </a:r>
            <a:r>
              <a:rPr lang="en-US" sz="2800" dirty="0">
                <a:solidFill>
                  <a:srgbClr val="0033CC"/>
                </a:solidFill>
                <a:latin typeface="Times New Roman" panose="02020603050405020304" pitchFamily="18" charset="0"/>
                <a:cs typeface="Times New Roman" panose="02020603050405020304" pitchFamily="18" charset="0"/>
              </a:rPr>
              <a:t>.  Choice 2 &amp; 4 have no H</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latin typeface="Times New Roman" panose="02020603050405020304" pitchFamily="18" charset="0"/>
                <a:cs typeface="Times New Roman" panose="02020603050405020304" pitchFamily="18" charset="0"/>
              </a:rPr>
              <a:t>O, they’re out.</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In the “reverse” reaction, the NH</a:t>
            </a:r>
            <a:r>
              <a:rPr lang="en-US" sz="2800" baseline="-25000" dirty="0">
                <a:solidFill>
                  <a:srgbClr val="0033CC"/>
                </a:solidFill>
                <a:latin typeface="Times New Roman" panose="02020603050405020304" pitchFamily="18" charset="0"/>
                <a:cs typeface="Times New Roman" panose="02020603050405020304" pitchFamily="18" charset="0"/>
              </a:rPr>
              <a:t>4</a:t>
            </a:r>
            <a:r>
              <a:rPr lang="en-US" sz="2800" baseline="30000" dirty="0">
                <a:solidFill>
                  <a:srgbClr val="0033CC"/>
                </a:solidFill>
                <a:latin typeface="Times New Roman" panose="02020603050405020304" pitchFamily="18" charset="0"/>
                <a:cs typeface="Times New Roman" panose="02020603050405020304" pitchFamily="18" charset="0"/>
              </a:rPr>
              <a:t>+</a:t>
            </a:r>
            <a:r>
              <a:rPr lang="en-US" sz="2800" baseline="-25000" dirty="0">
                <a:solidFill>
                  <a:srgbClr val="0033CC"/>
                </a:solidFill>
                <a:latin typeface="Times New Roman" panose="02020603050405020304" pitchFamily="18" charset="0"/>
                <a:cs typeface="Times New Roman" panose="02020603050405020304" pitchFamily="18" charset="0"/>
              </a:rPr>
              <a:t>(</a:t>
            </a:r>
            <a:r>
              <a:rPr lang="en-US" sz="2800" baseline="-25000" dirty="0" err="1">
                <a:solidFill>
                  <a:srgbClr val="0033CC"/>
                </a:solidFill>
                <a:latin typeface="Times New Roman" panose="02020603050405020304" pitchFamily="18" charset="0"/>
                <a:cs typeface="Times New Roman" panose="02020603050405020304" pitchFamily="18" charset="0"/>
              </a:rPr>
              <a:t>aq</a:t>
            </a:r>
            <a:r>
              <a:rPr lang="en-US" sz="2800" baseline="-25000" dirty="0">
                <a:solidFill>
                  <a:srgbClr val="0033CC"/>
                </a:solidFill>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 can donate H</a:t>
            </a:r>
            <a:r>
              <a:rPr lang="en-US" sz="2800" baseline="30000" dirty="0">
                <a:solidFill>
                  <a:srgbClr val="0033CC"/>
                </a:solidFill>
                <a:latin typeface="Times New Roman" panose="02020603050405020304" pitchFamily="18" charset="0"/>
                <a:cs typeface="Times New Roman" panose="02020603050405020304" pitchFamily="18" charset="0"/>
              </a:rPr>
              <a:t>+1</a:t>
            </a:r>
            <a:r>
              <a:rPr lang="en-US" sz="2800" dirty="0">
                <a:solidFill>
                  <a:srgbClr val="0033CC"/>
                </a:solidFill>
                <a:latin typeface="Times New Roman" panose="02020603050405020304" pitchFamily="18" charset="0"/>
                <a:cs typeface="Times New Roman" panose="02020603050405020304" pitchFamily="18" charset="0"/>
              </a:rPr>
              <a:t> cation back to the water.  </a:t>
            </a:r>
          </a:p>
          <a:p>
            <a:r>
              <a:rPr lang="en-US" sz="2800" baseline="-25000" dirty="0">
                <a:solidFill>
                  <a:srgbClr val="0033CC"/>
                </a:solidFill>
                <a:latin typeface="Times New Roman" panose="02020603050405020304" pitchFamily="18" charset="0"/>
                <a:cs typeface="Times New Roman" panose="02020603050405020304" pitchFamily="18" charset="0"/>
              </a:rPr>
              <a:t> </a:t>
            </a:r>
          </a:p>
          <a:p>
            <a:r>
              <a:rPr lang="en-US" sz="2800" dirty="0">
                <a:solidFill>
                  <a:srgbClr val="7030A0"/>
                </a:solidFill>
                <a:latin typeface="Times New Roman" panose="02020603050405020304" pitchFamily="18" charset="0"/>
                <a:cs typeface="Times New Roman" panose="02020603050405020304" pitchFamily="18" charset="0"/>
              </a:rPr>
              <a:t>The NH</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 cannot donate H</a:t>
            </a:r>
            <a:r>
              <a:rPr lang="en-US" sz="2800" baseline="30000" dirty="0">
                <a:solidFill>
                  <a:srgbClr val="7030A0"/>
                </a:solidFill>
                <a:latin typeface="Times New Roman" panose="02020603050405020304" pitchFamily="18" charset="0"/>
                <a:cs typeface="Times New Roman" panose="02020603050405020304" pitchFamily="18" charset="0"/>
              </a:rPr>
              <a:t>+1</a:t>
            </a:r>
            <a:r>
              <a:rPr lang="en-US" sz="2800" dirty="0">
                <a:solidFill>
                  <a:srgbClr val="7030A0"/>
                </a:solidFill>
                <a:latin typeface="Times New Roman" panose="02020603050405020304" pitchFamily="18" charset="0"/>
                <a:cs typeface="Times New Roman" panose="02020603050405020304" pitchFamily="18" charset="0"/>
              </a:rPr>
              <a:t> cations.  NH</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 cannot become NH</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baseline="30000" dirty="0">
                <a:solidFill>
                  <a:srgbClr val="7030A0"/>
                </a:solidFill>
                <a:latin typeface="Times New Roman" panose="02020603050405020304" pitchFamily="18" charset="0"/>
                <a:cs typeface="Times New Roman" panose="02020603050405020304" pitchFamily="18" charset="0"/>
              </a:rPr>
              <a:t>+1  </a:t>
            </a:r>
            <a:r>
              <a:rPr lang="en-US" sz="2800" dirty="0">
                <a:solidFill>
                  <a:srgbClr val="7030A0"/>
                </a:solidFill>
                <a:latin typeface="Times New Roman" panose="02020603050405020304" pitchFamily="18" charset="0"/>
                <a:cs typeface="Times New Roman" panose="02020603050405020304" pitchFamily="18" charset="0"/>
              </a:rPr>
              <a:t>so NH</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 is out too.</a:t>
            </a:r>
            <a:br>
              <a:rPr lang="en-US" sz="2800" dirty="0">
                <a:solidFill>
                  <a:srgbClr val="7030A0"/>
                </a:solidFill>
                <a:latin typeface="Times New Roman" panose="02020603050405020304" pitchFamily="18" charset="0"/>
                <a:cs typeface="Times New Roman" panose="02020603050405020304" pitchFamily="18" charset="0"/>
              </a:rPr>
            </a:b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Just ugh!  Really, the State of NY wants to trick you with this relatively UNIMPORTANT and OBTUSE theory.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I hate them for this stuff.  You should too.  </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691F49EA-11FD-35F7-6F3D-526AB2B12874}"/>
              </a:ext>
            </a:extLst>
          </p:cNvPr>
          <p:cNvCxnSpPr/>
          <p:nvPr/>
        </p:nvCxnSpPr>
        <p:spPr>
          <a:xfrm>
            <a:off x="6578353" y="2228295"/>
            <a:ext cx="4208016"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D2367F-12D7-F366-96EB-D0240C14F9EE}"/>
              </a:ext>
            </a:extLst>
          </p:cNvPr>
          <p:cNvCxnSpPr>
            <a:cxnSpLocks/>
          </p:cNvCxnSpPr>
          <p:nvPr/>
        </p:nvCxnSpPr>
        <p:spPr>
          <a:xfrm flipV="1">
            <a:off x="6578353" y="2689934"/>
            <a:ext cx="4385569" cy="142043"/>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6296B5-8990-03DA-C77D-250BAC1BA2BF}"/>
              </a:ext>
            </a:extLst>
          </p:cNvPr>
          <p:cNvCxnSpPr>
            <a:cxnSpLocks/>
          </p:cNvCxnSpPr>
          <p:nvPr/>
        </p:nvCxnSpPr>
        <p:spPr>
          <a:xfrm flipV="1">
            <a:off x="463118" y="2228295"/>
            <a:ext cx="4385569" cy="14204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5482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00054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51  Identify a metal from Table J that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is less active than silver.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943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51  Identify a metal from Table J that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is less active than silver.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Ag is silver, only one metal is less active than silver.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answer is gold, Au.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61C1B371-2A7B-094F-8241-BD937D70D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251" y="0"/>
            <a:ext cx="2630750" cy="6822700"/>
          </a:xfrm>
          <a:prstGeom prst="rect">
            <a:avLst/>
          </a:prstGeom>
        </p:spPr>
      </p:pic>
      <p:sp>
        <p:nvSpPr>
          <p:cNvPr id="3" name="Arrow: Right 2">
            <a:extLst>
              <a:ext uri="{FF2B5EF4-FFF2-40B4-BE49-F238E27FC236}">
                <a16:creationId xmlns:a16="http://schemas.microsoft.com/office/drawing/2014/main" id="{72DF5288-4D22-FA83-6E40-DFDEE298AD94}"/>
              </a:ext>
            </a:extLst>
          </p:cNvPr>
          <p:cNvSpPr/>
          <p:nvPr/>
        </p:nvSpPr>
        <p:spPr>
          <a:xfrm rot="945269">
            <a:off x="2453082" y="4506630"/>
            <a:ext cx="7920892" cy="363985"/>
          </a:xfrm>
          <a:prstGeom prst="rightArrow">
            <a:avLst>
              <a:gd name="adj1" fmla="val 50000"/>
              <a:gd name="adj2" fmla="val 183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4536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52  State, in terms of electrons, why these halogens have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similar chemical properties.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246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52  State, in terms of electrons, why these halogens have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similar chemical properties.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All the halogen atoms have 7 valence electrons.</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When they bond, they must share one valence electron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(they make a single bond) or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when bonding with metals, they make -1 anions.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9696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3547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53  Compare the radius of a chlorine atom to the radius of a Cl ion.</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473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940088"/>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53  Compare the radius of a chlorine atom to the radius of a Cl ion.</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The chlorine atom has an electron configuration of 2-8-7</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The chloride anion has an electron configuration of 2-8-8</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All anions are slightly larger than their atoms, the extra valence electron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they pick up stretches out the valence (outer) orbital.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3161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3547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54  In the space in your answer booklet, draw a Lewis electron-dot diagram for an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atom of fluorine in the ground state.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276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78313"/>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Base your answers to questions 52 through 54 on the information below and on your knowledge of chemistry.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Fluorine, chlorine, bromine, and iodine are located in Group 17 and are called halogens.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54  In the space in your answer booklet, draw a Lewis electron-dot diagram for an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atom of fluorine in the ground state.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solidFill>
                  <a:srgbClr val="0033CC"/>
                </a:solidFill>
                <a:latin typeface="Times New Roman" panose="02020603050405020304" pitchFamily="18" charset="0"/>
                <a:cs typeface="Times New Roman" panose="02020603050405020304" pitchFamily="18" charset="0"/>
              </a:rPr>
              <a:t>Lewis dot diagrams ONLY SHOW valence electrons.  </a:t>
            </a:r>
            <a:br>
              <a:rPr lang="en-US" sz="2800" i="1" dirty="0">
                <a:solidFill>
                  <a:srgbClr val="0033CC"/>
                </a:solidFill>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    Fluorine has an electron configuration of 2-7, so </a:t>
            </a:r>
            <a:br>
              <a:rPr lang="en-US" sz="2800" i="1" dirty="0">
                <a:solidFill>
                  <a:srgbClr val="0033CC"/>
                </a:solidFill>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    you need seven dots around the “F” symbol, as shown.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Lewis Dot Structure for Fluorine Atom (F)">
            <a:extLst>
              <a:ext uri="{FF2B5EF4-FFF2-40B4-BE49-F238E27FC236}">
                <a16:creationId xmlns:a16="http://schemas.microsoft.com/office/drawing/2014/main" id="{5B7ABD49-4423-C0CA-5F05-90D5A91F9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42" b="7880"/>
          <a:stretch/>
        </p:blipFill>
        <p:spPr bwMode="auto">
          <a:xfrm>
            <a:off x="8469297" y="4387418"/>
            <a:ext cx="3605813" cy="2238609"/>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47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  All atoms of an element have the same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mass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atomic mass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number of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(4) number of protons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This is near identical to the last question.  All atoms of one element have to have the same atomic number, or number of protons.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Mass number, atomic mass, and neutrons change, that is what isotopes are: chemically identical atoms with different numbers of neutrons (and therefore a different mass)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3687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55  State the number of significant figures to which the given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pressure is expressed. </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2648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031873"/>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55  State the number of significant figures to which the given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pressure is expressed.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pressure here is 120. kPa        </a:t>
            </a:r>
            <a:r>
              <a:rPr lang="en-US" sz="3200" dirty="0">
                <a:solidFill>
                  <a:srgbClr val="FF0000"/>
                </a:solidFill>
                <a:latin typeface="Times New Roman" panose="02020603050405020304" pitchFamily="18" charset="0"/>
                <a:cs typeface="Times New Roman" panose="02020603050405020304" pitchFamily="18" charset="0"/>
              </a:rPr>
              <a:t>That has 3 significant figures.</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421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56  Determine the pressure of the helium at 360. K</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5030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986528"/>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56  Determine the pressure of the helium at 360. K</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Rigid container means volume is constant.  Use this formula…</a:t>
            </a:r>
            <a:br>
              <a:rPr lang="en-US" sz="32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(240. kPa)(P</a:t>
            </a:r>
            <a:r>
              <a:rPr lang="en-US" sz="3200" baseline="-25000" dirty="0">
                <a:solidFill>
                  <a:srgbClr val="0033CC"/>
                </a:solidFill>
                <a:latin typeface="Times New Roman" panose="02020603050405020304" pitchFamily="18" charset="0"/>
                <a:cs typeface="Times New Roman" panose="02020603050405020304" pitchFamily="18" charset="0"/>
              </a:rPr>
              <a:t>2</a:t>
            </a:r>
            <a:r>
              <a:rPr lang="en-US" sz="3200" dirty="0">
                <a:solidFill>
                  <a:srgbClr val="0033CC"/>
                </a:solidFill>
                <a:latin typeface="Times New Roman" panose="02020603050405020304" pitchFamily="18" charset="0"/>
                <a:cs typeface="Times New Roman" panose="02020603050405020304" pitchFamily="18" charset="0"/>
              </a:rPr>
              <a:t>) = (120. kPa)(360. K) </a:t>
            </a:r>
            <a:br>
              <a:rPr lang="en-US" sz="3200" dirty="0">
                <a:solidFill>
                  <a:srgbClr val="0033CC"/>
                </a:solidFill>
                <a:latin typeface="Times New Roman" panose="02020603050405020304" pitchFamily="18" charset="0"/>
                <a:cs typeface="Times New Roman" panose="02020603050405020304" pitchFamily="18" charset="0"/>
              </a:rPr>
            </a:br>
            <a:r>
              <a:rPr lang="en-US" sz="16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P</a:t>
            </a:r>
            <a:r>
              <a:rPr lang="en-US" sz="3200" baseline="-25000" dirty="0">
                <a:solidFill>
                  <a:srgbClr val="0033CC"/>
                </a:solidFill>
                <a:latin typeface="Times New Roman" panose="02020603050405020304" pitchFamily="18" charset="0"/>
                <a:cs typeface="Times New Roman" panose="02020603050405020304" pitchFamily="18" charset="0"/>
              </a:rPr>
              <a:t>2</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180. kPa    </a:t>
            </a:r>
            <a:r>
              <a:rPr lang="en-US" sz="3200" i="1" dirty="0">
                <a:solidFill>
                  <a:srgbClr val="0033CC"/>
                </a:solidFill>
                <a:latin typeface="Times New Roman" panose="02020603050405020304" pitchFamily="18" charset="0"/>
                <a:cs typeface="Times New Roman" panose="02020603050405020304" pitchFamily="18" charset="0"/>
              </a:rPr>
              <a:t>3 SF</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Gay Lussac's Law | ChemTalk">
            <a:extLst>
              <a:ext uri="{FF2B5EF4-FFF2-40B4-BE49-F238E27FC236}">
                <a16:creationId xmlns:a16="http://schemas.microsoft.com/office/drawing/2014/main" id="{4DB08C6A-3ADE-8CEB-B109-A32C4A20E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08" y="3321174"/>
            <a:ext cx="2457450" cy="18669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8AD2211-F9A0-B1F8-F98E-C7D4E5F45209}"/>
              </a:ext>
            </a:extLst>
          </p:cNvPr>
          <p:cNvCxnSpPr/>
          <p:nvPr/>
        </p:nvCxnSpPr>
        <p:spPr>
          <a:xfrm>
            <a:off x="2779358" y="4254624"/>
            <a:ext cx="158022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B7A03FC5-C144-4AA7-D2CF-C2FBC5DC8C6F}"/>
              </a:ext>
            </a:extLst>
          </p:cNvPr>
          <p:cNvGraphicFramePr>
            <a:graphicFrameLocks noGrp="1"/>
          </p:cNvGraphicFramePr>
          <p:nvPr>
            <p:extLst>
              <p:ext uri="{D42A27DB-BD31-4B8C-83A1-F6EECF244321}">
                <p14:modId xmlns:p14="http://schemas.microsoft.com/office/powerpoint/2010/main" val="3356184421"/>
              </p:ext>
            </p:extLst>
          </p:nvPr>
        </p:nvGraphicFramePr>
        <p:xfrm>
          <a:off x="4553258" y="3321172"/>
          <a:ext cx="5185547" cy="1866897"/>
        </p:xfrm>
        <a:graphic>
          <a:graphicData uri="http://schemas.openxmlformats.org/drawingml/2006/table">
            <a:tbl>
              <a:tblPr firstRow="1" bandRow="1">
                <a:tableStyleId>{5C22544A-7EE6-4342-B048-85BDC9FD1C3A}</a:tableStyleId>
              </a:tblPr>
              <a:tblGrid>
                <a:gridCol w="2468979">
                  <a:extLst>
                    <a:ext uri="{9D8B030D-6E8A-4147-A177-3AD203B41FA5}">
                      <a16:colId xmlns:a16="http://schemas.microsoft.com/office/drawing/2014/main" val="2101814335"/>
                    </a:ext>
                  </a:extLst>
                </a:gridCol>
                <a:gridCol w="674703">
                  <a:extLst>
                    <a:ext uri="{9D8B030D-6E8A-4147-A177-3AD203B41FA5}">
                      <a16:colId xmlns:a16="http://schemas.microsoft.com/office/drawing/2014/main" val="2705309901"/>
                    </a:ext>
                  </a:extLst>
                </a:gridCol>
                <a:gridCol w="2041865">
                  <a:extLst>
                    <a:ext uri="{9D8B030D-6E8A-4147-A177-3AD203B41FA5}">
                      <a16:colId xmlns:a16="http://schemas.microsoft.com/office/drawing/2014/main" val="1714134673"/>
                    </a:ext>
                  </a:extLst>
                </a:gridCol>
              </a:tblGrid>
              <a:tr h="1866897">
                <a:tc>
                  <a:txBody>
                    <a:bodyPr/>
                    <a:lstStyle/>
                    <a:p>
                      <a:pPr algn="ctr"/>
                      <a:r>
                        <a:rPr lang="en-US" sz="3600" b="0" u="sng" dirty="0">
                          <a:solidFill>
                            <a:srgbClr val="0033CC"/>
                          </a:solidFill>
                          <a:latin typeface="Times New Roman" panose="02020603050405020304" pitchFamily="18" charset="0"/>
                          <a:cs typeface="Times New Roman" panose="02020603050405020304" pitchFamily="18" charset="0"/>
                        </a:rPr>
                        <a:t>120. kPa</a:t>
                      </a:r>
                      <a:br>
                        <a:rPr lang="en-US" sz="3600" b="0" u="sng" dirty="0">
                          <a:solidFill>
                            <a:srgbClr val="0033CC"/>
                          </a:solidFill>
                          <a:latin typeface="Times New Roman" panose="02020603050405020304" pitchFamily="18" charset="0"/>
                          <a:cs typeface="Times New Roman" panose="02020603050405020304" pitchFamily="18" charset="0"/>
                        </a:rPr>
                      </a:br>
                      <a:r>
                        <a:rPr lang="en-US" sz="3600" b="0" u="none" dirty="0">
                          <a:solidFill>
                            <a:srgbClr val="0033CC"/>
                          </a:solidFill>
                          <a:latin typeface="Times New Roman" panose="02020603050405020304" pitchFamily="18" charset="0"/>
                          <a:cs typeface="Times New Roman" panose="02020603050405020304" pitchFamily="18" charset="0"/>
                        </a:rPr>
                        <a:t>240. 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0033CC"/>
                          </a:solidFill>
                          <a:latin typeface="Times New Roman" panose="02020603050405020304" pitchFamily="18" charset="0"/>
                          <a:cs typeface="Times New Roman" panose="02020603050405020304" pitchFamily="18"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u="sng" dirty="0">
                          <a:solidFill>
                            <a:srgbClr val="0033CC"/>
                          </a:solidFill>
                          <a:latin typeface="Times New Roman" panose="02020603050405020304" pitchFamily="18" charset="0"/>
                          <a:cs typeface="Times New Roman" panose="02020603050405020304" pitchFamily="18" charset="0"/>
                        </a:rPr>
                        <a:t>P</a:t>
                      </a:r>
                      <a:r>
                        <a:rPr lang="en-US" sz="3600" b="0" u="sng" baseline="-25000" dirty="0">
                          <a:solidFill>
                            <a:srgbClr val="0033CC"/>
                          </a:solidFill>
                          <a:latin typeface="Times New Roman" panose="02020603050405020304" pitchFamily="18" charset="0"/>
                          <a:cs typeface="Times New Roman" panose="02020603050405020304" pitchFamily="18" charset="0"/>
                        </a:rPr>
                        <a:t>2</a:t>
                      </a:r>
                      <a:br>
                        <a:rPr lang="en-US" sz="3600" b="0" dirty="0">
                          <a:solidFill>
                            <a:srgbClr val="0033CC"/>
                          </a:solidFill>
                          <a:latin typeface="Times New Roman" panose="02020603050405020304" pitchFamily="18" charset="0"/>
                          <a:cs typeface="Times New Roman" panose="02020603050405020304" pitchFamily="18" charset="0"/>
                        </a:rPr>
                      </a:br>
                      <a:r>
                        <a:rPr lang="en-US" sz="3600" b="0" dirty="0">
                          <a:solidFill>
                            <a:srgbClr val="0033CC"/>
                          </a:solidFill>
                          <a:latin typeface="Times New Roman" panose="02020603050405020304" pitchFamily="18" charset="0"/>
                          <a:cs typeface="Times New Roman" panose="02020603050405020304" pitchFamily="18" charset="0"/>
                        </a:rPr>
                        <a:t>360. 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82686"/>
                  </a:ext>
                </a:extLst>
              </a:tr>
            </a:tbl>
          </a:graphicData>
        </a:graphic>
      </p:graphicFrame>
    </p:spTree>
    <p:extLst>
      <p:ext uri="{BB962C8B-B14F-4D97-AF65-F5344CB8AC3E}">
        <p14:creationId xmlns:p14="http://schemas.microsoft.com/office/powerpoint/2010/main" val="42225959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57  Show a numerical setup for converting 120. kPa to atmospheres.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4590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 sample of helium gas in a sealed, rigid container is at 240. K and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120. kPa. The temperature is increased to 360. K. </a:t>
            </a:r>
            <a:br>
              <a:rPr lang="en-US" sz="3200" i="1"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57  Show a numerical setup for converting 120. kPa to atmospheres.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For one point, you only need show the set up,.  You may finish the math if you want.  (you should, see if your answer and units make sense.  </a:t>
            </a:r>
            <a:endParaRPr lang="en-US" sz="3200" i="1" dirty="0">
              <a:solidFill>
                <a:srgbClr val="0033CC"/>
              </a:solidFill>
              <a:latin typeface="Times New Roman" panose="02020603050405020304" pitchFamily="18" charset="0"/>
              <a:cs typeface="Times New Roman" panose="02020603050405020304" pitchFamily="18" charset="0"/>
            </a:endParaRPr>
          </a:p>
        </p:txBody>
      </p:sp>
      <p:graphicFrame>
        <p:nvGraphicFramePr>
          <p:cNvPr id="3" name="Table 5">
            <a:extLst>
              <a:ext uri="{FF2B5EF4-FFF2-40B4-BE49-F238E27FC236}">
                <a16:creationId xmlns:a16="http://schemas.microsoft.com/office/drawing/2014/main" id="{FC5EC747-4805-2402-4519-65D098A8C08B}"/>
              </a:ext>
            </a:extLst>
          </p:cNvPr>
          <p:cNvGraphicFramePr>
            <a:graphicFrameLocks noGrp="1"/>
          </p:cNvGraphicFramePr>
          <p:nvPr/>
        </p:nvGraphicFramePr>
        <p:xfrm>
          <a:off x="398509" y="3649647"/>
          <a:ext cx="6659239" cy="1774610"/>
        </p:xfrm>
        <a:graphic>
          <a:graphicData uri="http://schemas.openxmlformats.org/drawingml/2006/table">
            <a:tbl>
              <a:tblPr firstRow="1" bandRow="1">
                <a:tableStyleId>{5C22544A-7EE6-4342-B048-85BDC9FD1C3A}</a:tableStyleId>
              </a:tblPr>
              <a:tblGrid>
                <a:gridCol w="2573124">
                  <a:extLst>
                    <a:ext uri="{9D8B030D-6E8A-4147-A177-3AD203B41FA5}">
                      <a16:colId xmlns:a16="http://schemas.microsoft.com/office/drawing/2014/main" val="2101814335"/>
                    </a:ext>
                  </a:extLst>
                </a:gridCol>
                <a:gridCol w="684476">
                  <a:extLst>
                    <a:ext uri="{9D8B030D-6E8A-4147-A177-3AD203B41FA5}">
                      <a16:colId xmlns:a16="http://schemas.microsoft.com/office/drawing/2014/main" val="2705309901"/>
                    </a:ext>
                  </a:extLst>
                </a:gridCol>
                <a:gridCol w="2336319">
                  <a:extLst>
                    <a:ext uri="{9D8B030D-6E8A-4147-A177-3AD203B41FA5}">
                      <a16:colId xmlns:a16="http://schemas.microsoft.com/office/drawing/2014/main" val="1714134673"/>
                    </a:ext>
                  </a:extLst>
                </a:gridCol>
                <a:gridCol w="1065320">
                  <a:extLst>
                    <a:ext uri="{9D8B030D-6E8A-4147-A177-3AD203B41FA5}">
                      <a16:colId xmlns:a16="http://schemas.microsoft.com/office/drawing/2014/main" val="2857174351"/>
                    </a:ext>
                  </a:extLst>
                </a:gridCol>
              </a:tblGrid>
              <a:tr h="1774610">
                <a:tc>
                  <a:txBody>
                    <a:bodyPr/>
                    <a:lstStyle/>
                    <a:p>
                      <a:pPr algn="ctr"/>
                      <a:r>
                        <a:rPr lang="en-US" sz="3600" b="0" u="sng" dirty="0">
                          <a:solidFill>
                            <a:srgbClr val="0033CC"/>
                          </a:solidFill>
                          <a:latin typeface="Times New Roman" panose="02020603050405020304" pitchFamily="18" charset="0"/>
                          <a:cs typeface="Times New Roman" panose="02020603050405020304" pitchFamily="18" charset="0"/>
                        </a:rPr>
                        <a:t>120. kPa</a:t>
                      </a:r>
                      <a:br>
                        <a:rPr lang="en-US" sz="3600" b="0" u="sng" dirty="0">
                          <a:solidFill>
                            <a:srgbClr val="0033CC"/>
                          </a:solidFill>
                          <a:latin typeface="Times New Roman" panose="02020603050405020304" pitchFamily="18" charset="0"/>
                          <a:cs typeface="Times New Roman" panose="02020603050405020304" pitchFamily="18" charset="0"/>
                        </a:rPr>
                      </a:br>
                      <a:r>
                        <a:rPr lang="en-US" sz="3600" b="0" u="none" dirty="0">
                          <a:solidFill>
                            <a:srgbClr val="0033CC"/>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0033CC"/>
                          </a:solidFill>
                          <a:latin typeface="Times New Roman" panose="02020603050405020304" pitchFamily="18" charset="0"/>
                          <a:cs typeface="Times New Roman" panose="02020603050405020304" pitchFamily="18" charset="0"/>
                        </a:rPr>
                        <a:t>X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u="sng" dirty="0">
                          <a:solidFill>
                            <a:srgbClr val="0033CC"/>
                          </a:solidFill>
                          <a:latin typeface="Times New Roman" panose="02020603050405020304" pitchFamily="18" charset="0"/>
                          <a:cs typeface="Times New Roman" panose="02020603050405020304" pitchFamily="18" charset="0"/>
                        </a:rPr>
                        <a:t>1 atm</a:t>
                      </a:r>
                      <a:br>
                        <a:rPr lang="en-US" sz="3600" b="0" dirty="0">
                          <a:solidFill>
                            <a:srgbClr val="0033CC"/>
                          </a:solidFill>
                          <a:latin typeface="Times New Roman" panose="02020603050405020304" pitchFamily="18" charset="0"/>
                          <a:cs typeface="Times New Roman" panose="02020603050405020304" pitchFamily="18" charset="0"/>
                        </a:rPr>
                      </a:br>
                      <a:r>
                        <a:rPr lang="en-US" sz="3600" b="0" dirty="0">
                          <a:solidFill>
                            <a:srgbClr val="0033CC"/>
                          </a:solidFill>
                          <a:latin typeface="Times New Roman" panose="02020603050405020304" pitchFamily="18" charset="0"/>
                          <a:cs typeface="Times New Roman" panose="02020603050405020304" pitchFamily="18" charset="0"/>
                        </a:rPr>
                        <a:t>101.3 kPa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b="0" dirty="0">
                          <a:solidFill>
                            <a:srgbClr val="0033CC"/>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82686"/>
                  </a:ext>
                </a:extLst>
              </a:tr>
            </a:tbl>
          </a:graphicData>
        </a:graphic>
      </p:graphicFrame>
      <p:cxnSp>
        <p:nvCxnSpPr>
          <p:cNvPr id="7" name="Straight Connector 6">
            <a:extLst>
              <a:ext uri="{FF2B5EF4-FFF2-40B4-BE49-F238E27FC236}">
                <a16:creationId xmlns:a16="http://schemas.microsoft.com/office/drawing/2014/main" id="{0A6172A9-ABA4-D32D-21C0-C7F2B95AC549}"/>
              </a:ext>
            </a:extLst>
          </p:cNvPr>
          <p:cNvCxnSpPr/>
          <p:nvPr/>
        </p:nvCxnSpPr>
        <p:spPr>
          <a:xfrm flipH="1">
            <a:off x="1775534" y="3994951"/>
            <a:ext cx="949911" cy="4083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7333BF2-1D08-E7A0-2F2B-0FA0C6803AB3}"/>
              </a:ext>
            </a:extLst>
          </p:cNvPr>
          <p:cNvCxnSpPr/>
          <p:nvPr/>
        </p:nvCxnSpPr>
        <p:spPr>
          <a:xfrm flipH="1">
            <a:off x="4919709" y="4635623"/>
            <a:ext cx="949911" cy="4083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744DB8-1E19-233D-4695-0E8FB1459E1A}"/>
              </a:ext>
            </a:extLst>
          </p:cNvPr>
          <p:cNvSpPr txBox="1"/>
          <p:nvPr/>
        </p:nvSpPr>
        <p:spPr>
          <a:xfrm>
            <a:off x="7057748" y="4213786"/>
            <a:ext cx="4709110" cy="646331"/>
          </a:xfrm>
          <a:prstGeom prst="rect">
            <a:avLst/>
          </a:prstGeom>
          <a:noFill/>
        </p:spPr>
        <p:txBody>
          <a:bodyPr wrap="square" rtlCol="0">
            <a:spAutoFit/>
          </a:bodyPr>
          <a:lstStyle/>
          <a:p>
            <a:r>
              <a:rPr lang="en-US" sz="3600" i="1" dirty="0">
                <a:solidFill>
                  <a:srgbClr val="0033CC"/>
                </a:solidFill>
              </a:rPr>
              <a:t> 1.18 atm   with 3 SF</a:t>
            </a:r>
          </a:p>
        </p:txBody>
      </p:sp>
      <p:sp>
        <p:nvSpPr>
          <p:cNvPr id="10" name="Rectangle 9">
            <a:extLst>
              <a:ext uri="{FF2B5EF4-FFF2-40B4-BE49-F238E27FC236}">
                <a16:creationId xmlns:a16="http://schemas.microsoft.com/office/drawing/2014/main" id="{549A26B4-9004-41A8-BA16-3DD8B7F57B26}"/>
              </a:ext>
            </a:extLst>
          </p:cNvPr>
          <p:cNvSpPr/>
          <p:nvPr/>
        </p:nvSpPr>
        <p:spPr>
          <a:xfrm>
            <a:off x="577049" y="3737499"/>
            <a:ext cx="6480699" cy="1686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163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92387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table and graph below show information about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five aldehydes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58  Based on the graph, determine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boiling point of butanal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standard pressure. </a:t>
            </a:r>
            <a:endParaRPr lang="en-US" sz="3200" i="1" dirty="0">
              <a:solidFill>
                <a:srgbClr val="0033CC"/>
              </a:solidFill>
              <a:latin typeface="Times New Roman" panose="02020603050405020304" pitchFamily="18" charset="0"/>
              <a:cs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67969A51-0DF8-25CB-E9C2-935C914BA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025" y="66285"/>
            <a:ext cx="4371975" cy="6720204"/>
          </a:xfrm>
          <a:prstGeom prst="rect">
            <a:avLst/>
          </a:prstGeom>
        </p:spPr>
      </p:pic>
    </p:spTree>
    <p:extLst>
      <p:ext uri="{BB962C8B-B14F-4D97-AF65-F5344CB8AC3E}">
        <p14:creationId xmlns:p14="http://schemas.microsoft.com/office/powerpoint/2010/main" val="3564216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7403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table and graph below show information about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five aldehydes</a:t>
            </a:r>
          </a:p>
          <a:p>
            <a:endParaRPr lang="en-US" sz="3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58  Based on the graph, determine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boiling point of butanal at standard pressure.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LOOK at top data,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butanal has molar mass of 72.1 g/mole.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LOOK at the graph below, there is </a:t>
            </a:r>
            <a:r>
              <a:rPr lang="en-US" sz="2800" u="sng" dirty="0">
                <a:solidFill>
                  <a:srgbClr val="0033CC"/>
                </a:solidFill>
                <a:latin typeface="Times New Roman" panose="02020603050405020304" pitchFamily="18" charset="0"/>
                <a:cs typeface="Times New Roman" panose="02020603050405020304" pitchFamily="18" charset="0"/>
              </a:rPr>
              <a:t>no point</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at 72.1 g/mol that matches up to a BP.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The RED DOT Approximates it at about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343 Kelvin</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a:t>
            </a:r>
            <a:r>
              <a:rPr lang="en-US" sz="2800" i="1" dirty="0">
                <a:solidFill>
                  <a:srgbClr val="0033CC"/>
                </a:solidFill>
                <a:latin typeface="Times New Roman" panose="02020603050405020304" pitchFamily="18" charset="0"/>
                <a:cs typeface="Times New Roman" panose="02020603050405020304" pitchFamily="18" charset="0"/>
              </a:rPr>
              <a:t>Acceptable answer range is 340 K → 360 K</a:t>
            </a:r>
          </a:p>
        </p:txBody>
      </p:sp>
      <p:pic>
        <p:nvPicPr>
          <p:cNvPr id="5" name="Picture 4" descr="Table&#10;&#10;Description automatically generated">
            <a:extLst>
              <a:ext uri="{FF2B5EF4-FFF2-40B4-BE49-F238E27FC236}">
                <a16:creationId xmlns:a16="http://schemas.microsoft.com/office/drawing/2014/main" id="{67969A51-0DF8-25CB-E9C2-935C914BA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025" y="66285"/>
            <a:ext cx="4371975" cy="6720204"/>
          </a:xfrm>
          <a:prstGeom prst="rect">
            <a:avLst/>
          </a:prstGeom>
        </p:spPr>
      </p:pic>
      <p:sp>
        <p:nvSpPr>
          <p:cNvPr id="3" name="Oval 2">
            <a:extLst>
              <a:ext uri="{FF2B5EF4-FFF2-40B4-BE49-F238E27FC236}">
                <a16:creationId xmlns:a16="http://schemas.microsoft.com/office/drawing/2014/main" id="{62679B4D-A91E-ADF7-53FD-69D7FAA22F94}"/>
              </a:ext>
            </a:extLst>
          </p:cNvPr>
          <p:cNvSpPr/>
          <p:nvPr/>
        </p:nvSpPr>
        <p:spPr>
          <a:xfrm>
            <a:off x="10715347" y="3888419"/>
            <a:ext cx="124288" cy="124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294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6009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table and graph below show information about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five aldehydes</a:t>
            </a:r>
          </a:p>
          <a:p>
            <a:endParaRPr lang="en-US" sz="3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59  Determine the mass of 3.00 moles of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using the molar mass given in the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solidFill>
                  <a:srgbClr val="0033CC"/>
                </a:solidFill>
                <a:latin typeface="Times New Roman" panose="02020603050405020304" pitchFamily="18" charset="0"/>
                <a:cs typeface="Times New Roman" panose="02020603050405020304" pitchFamily="18" charset="0"/>
              </a:rPr>
            </a:br>
            <a:endParaRPr lang="en-US" sz="2800" i="1" dirty="0">
              <a:solidFill>
                <a:srgbClr val="0033CC"/>
              </a:solidFill>
              <a:latin typeface="Times New Roman" panose="02020603050405020304" pitchFamily="18" charset="0"/>
              <a:cs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67969A51-0DF8-25CB-E9C2-935C914BA7BA}"/>
              </a:ext>
            </a:extLst>
          </p:cNvPr>
          <p:cNvPicPr>
            <a:picLocks noChangeAspect="1"/>
          </p:cNvPicPr>
          <p:nvPr/>
        </p:nvPicPr>
        <p:blipFill rotWithShape="1">
          <a:blip r:embed="rId2">
            <a:extLst>
              <a:ext uri="{28A0092B-C50C-407E-A947-70E740481C1C}">
                <a14:useLocalDpi xmlns:a14="http://schemas.microsoft.com/office/drawing/2010/main" val="0"/>
              </a:ext>
            </a:extLst>
          </a:blip>
          <a:srcRect b="62412"/>
          <a:stretch/>
        </p:blipFill>
        <p:spPr>
          <a:xfrm>
            <a:off x="7820025" y="66285"/>
            <a:ext cx="4371975" cy="2525995"/>
          </a:xfrm>
          <a:prstGeom prst="rect">
            <a:avLst/>
          </a:prstGeom>
        </p:spPr>
      </p:pic>
    </p:spTree>
    <p:extLst>
      <p:ext uri="{BB962C8B-B14F-4D97-AF65-F5344CB8AC3E}">
        <p14:creationId xmlns:p14="http://schemas.microsoft.com/office/powerpoint/2010/main" val="2953794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03187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table and graph below show information about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five aldehydes</a:t>
            </a:r>
          </a:p>
          <a:p>
            <a:endParaRPr lang="en-US" sz="3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59  Determine the mass of 3.00 moles of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using the molar mass given in the table.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Only the top table is helpful here.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endParaRPr lang="en-US" sz="2800" i="1" dirty="0">
              <a:solidFill>
                <a:srgbClr val="0033CC"/>
              </a:solidFill>
              <a:latin typeface="Times New Roman" panose="02020603050405020304" pitchFamily="18" charset="0"/>
              <a:cs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67969A51-0DF8-25CB-E9C2-935C914BA7BA}"/>
              </a:ext>
            </a:extLst>
          </p:cNvPr>
          <p:cNvPicPr>
            <a:picLocks noChangeAspect="1"/>
          </p:cNvPicPr>
          <p:nvPr/>
        </p:nvPicPr>
        <p:blipFill rotWithShape="1">
          <a:blip r:embed="rId2">
            <a:extLst>
              <a:ext uri="{28A0092B-C50C-407E-A947-70E740481C1C}">
                <a14:useLocalDpi xmlns:a14="http://schemas.microsoft.com/office/drawing/2010/main" val="0"/>
              </a:ext>
            </a:extLst>
          </a:blip>
          <a:srcRect b="62412"/>
          <a:stretch/>
        </p:blipFill>
        <p:spPr>
          <a:xfrm>
            <a:off x="7820025" y="66285"/>
            <a:ext cx="4371975" cy="2525995"/>
          </a:xfrm>
          <a:prstGeom prst="rect">
            <a:avLst/>
          </a:prstGeom>
        </p:spPr>
      </p:pic>
      <p:graphicFrame>
        <p:nvGraphicFramePr>
          <p:cNvPr id="4" name="Table 5">
            <a:extLst>
              <a:ext uri="{FF2B5EF4-FFF2-40B4-BE49-F238E27FC236}">
                <a16:creationId xmlns:a16="http://schemas.microsoft.com/office/drawing/2014/main" id="{AE14AB90-BAB8-2422-E8CA-228CDB82F623}"/>
              </a:ext>
            </a:extLst>
          </p:cNvPr>
          <p:cNvGraphicFramePr>
            <a:graphicFrameLocks noGrp="1"/>
          </p:cNvGraphicFramePr>
          <p:nvPr/>
        </p:nvGraphicFramePr>
        <p:xfrm>
          <a:off x="398509" y="3649647"/>
          <a:ext cx="6659239" cy="1774610"/>
        </p:xfrm>
        <a:graphic>
          <a:graphicData uri="http://schemas.openxmlformats.org/drawingml/2006/table">
            <a:tbl>
              <a:tblPr firstRow="1" bandRow="1">
                <a:tableStyleId>{5C22544A-7EE6-4342-B048-85BDC9FD1C3A}</a:tableStyleId>
              </a:tblPr>
              <a:tblGrid>
                <a:gridCol w="2573124">
                  <a:extLst>
                    <a:ext uri="{9D8B030D-6E8A-4147-A177-3AD203B41FA5}">
                      <a16:colId xmlns:a16="http://schemas.microsoft.com/office/drawing/2014/main" val="2101814335"/>
                    </a:ext>
                  </a:extLst>
                </a:gridCol>
                <a:gridCol w="684476">
                  <a:extLst>
                    <a:ext uri="{9D8B030D-6E8A-4147-A177-3AD203B41FA5}">
                      <a16:colId xmlns:a16="http://schemas.microsoft.com/office/drawing/2014/main" val="2705309901"/>
                    </a:ext>
                  </a:extLst>
                </a:gridCol>
                <a:gridCol w="2336319">
                  <a:extLst>
                    <a:ext uri="{9D8B030D-6E8A-4147-A177-3AD203B41FA5}">
                      <a16:colId xmlns:a16="http://schemas.microsoft.com/office/drawing/2014/main" val="1714134673"/>
                    </a:ext>
                  </a:extLst>
                </a:gridCol>
                <a:gridCol w="1065320">
                  <a:extLst>
                    <a:ext uri="{9D8B030D-6E8A-4147-A177-3AD203B41FA5}">
                      <a16:colId xmlns:a16="http://schemas.microsoft.com/office/drawing/2014/main" val="2857174351"/>
                    </a:ext>
                  </a:extLst>
                </a:gridCol>
              </a:tblGrid>
              <a:tr h="1774610">
                <a:tc>
                  <a:txBody>
                    <a:bodyPr/>
                    <a:lstStyle/>
                    <a:p>
                      <a:pPr algn="ctr"/>
                      <a:r>
                        <a:rPr lang="en-US" sz="3600" b="0" u="sng" dirty="0">
                          <a:solidFill>
                            <a:srgbClr val="FF0000"/>
                          </a:solidFill>
                          <a:latin typeface="Times New Roman" panose="02020603050405020304" pitchFamily="18" charset="0"/>
                          <a:cs typeface="Times New Roman" panose="02020603050405020304" pitchFamily="18" charset="0"/>
                        </a:rPr>
                        <a:t>3.00 moles</a:t>
                      </a:r>
                      <a:br>
                        <a:rPr lang="en-US" sz="3600" b="0" u="sng" dirty="0">
                          <a:solidFill>
                            <a:srgbClr val="FF0000"/>
                          </a:solidFill>
                          <a:latin typeface="Times New Roman" panose="02020603050405020304" pitchFamily="18" charset="0"/>
                          <a:cs typeface="Times New Roman" panose="02020603050405020304" pitchFamily="18" charset="0"/>
                        </a:rPr>
                      </a:br>
                      <a:r>
                        <a:rPr lang="en-US" sz="3600" b="0" u="none" dirty="0">
                          <a:solidFill>
                            <a:srgbClr val="FF0000"/>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X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u="sng" dirty="0">
                          <a:solidFill>
                            <a:srgbClr val="FF0000"/>
                          </a:solidFill>
                          <a:latin typeface="Times New Roman" panose="02020603050405020304" pitchFamily="18" charset="0"/>
                          <a:cs typeface="Times New Roman" panose="02020603050405020304" pitchFamily="18" charset="0"/>
                        </a:rPr>
                        <a:t>58.1 g</a:t>
                      </a:r>
                      <a:br>
                        <a:rPr lang="en-US" sz="3600" b="0" dirty="0">
                          <a:solidFill>
                            <a:srgbClr val="FF0000"/>
                          </a:solidFill>
                          <a:latin typeface="Times New Roman" panose="02020603050405020304" pitchFamily="18" charset="0"/>
                          <a:cs typeface="Times New Roman" panose="02020603050405020304" pitchFamily="18" charset="0"/>
                        </a:rPr>
                      </a:br>
                      <a:r>
                        <a:rPr lang="en-US" sz="3600" b="0" dirty="0">
                          <a:solidFill>
                            <a:srgbClr val="FF0000"/>
                          </a:solidFill>
                          <a:latin typeface="Times New Roman" panose="02020603050405020304" pitchFamily="18" charset="0"/>
                          <a:cs typeface="Times New Roman" panose="02020603050405020304" pitchFamily="18" charset="0"/>
                        </a:rPr>
                        <a:t>1 mole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82686"/>
                  </a:ext>
                </a:extLst>
              </a:tr>
            </a:tbl>
          </a:graphicData>
        </a:graphic>
      </p:graphicFrame>
      <p:sp>
        <p:nvSpPr>
          <p:cNvPr id="6" name="TextBox 5">
            <a:extLst>
              <a:ext uri="{FF2B5EF4-FFF2-40B4-BE49-F238E27FC236}">
                <a16:creationId xmlns:a16="http://schemas.microsoft.com/office/drawing/2014/main" id="{DFDBFC9C-64F8-ABB4-4634-20C6F4DDD174}"/>
              </a:ext>
            </a:extLst>
          </p:cNvPr>
          <p:cNvSpPr txBox="1"/>
          <p:nvPr/>
        </p:nvSpPr>
        <p:spPr>
          <a:xfrm>
            <a:off x="7057748" y="4152231"/>
            <a:ext cx="4709110" cy="769441"/>
          </a:xfrm>
          <a:prstGeom prst="rect">
            <a:avLst/>
          </a:prstGeom>
          <a:noFill/>
        </p:spPr>
        <p:txBody>
          <a:bodyPr wrap="square" rtlCol="0">
            <a:spAutoFit/>
          </a:bodyPr>
          <a:lstStyle/>
          <a:p>
            <a:r>
              <a:rPr lang="en-US" sz="3600" i="1" dirty="0">
                <a:solidFill>
                  <a:srgbClr val="0033CC"/>
                </a:solidFill>
              </a:rPr>
              <a:t> </a:t>
            </a:r>
            <a:r>
              <a:rPr lang="en-US" sz="4400" i="1" dirty="0">
                <a:solidFill>
                  <a:srgbClr val="FF0000"/>
                </a:solidFill>
              </a:rPr>
              <a:t>174 g</a:t>
            </a:r>
            <a:r>
              <a:rPr lang="en-US" sz="3600" i="1" dirty="0">
                <a:solidFill>
                  <a:srgbClr val="FF0000"/>
                </a:solidFill>
              </a:rPr>
              <a:t>       with 3 SF</a:t>
            </a:r>
          </a:p>
        </p:txBody>
      </p:sp>
    </p:spTree>
    <p:extLst>
      <p:ext uri="{BB962C8B-B14F-4D97-AF65-F5344CB8AC3E}">
        <p14:creationId xmlns:p14="http://schemas.microsoft.com/office/powerpoint/2010/main" val="116619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  Which Group 15 element is classified as a metal?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            (2) P                 (3) As                   (4) Bi</a:t>
            </a:r>
          </a:p>
        </p:txBody>
      </p:sp>
    </p:spTree>
    <p:extLst>
      <p:ext uri="{BB962C8B-B14F-4D97-AF65-F5344CB8AC3E}">
        <p14:creationId xmlns:p14="http://schemas.microsoft.com/office/powerpoint/2010/main" val="2675242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60  Describe the change in potential energy of the water molecules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vaporize during boiling.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endParaRPr lang="en-US" sz="2800"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725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7875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60  Describe the change in potential energy of the water molecules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vaporize during boiling.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water is changing from liquid to gas.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Gases have a higher potential energy than their liquids.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From the regents exam “key”: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The potential energy of the water molecules increases.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The water vapor molecules have greater potential energy.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The steam has more PE. </a:t>
            </a:r>
            <a:br>
              <a:rPr lang="en-US" sz="2800" dirty="0">
                <a:solidFill>
                  <a:srgbClr val="0033CC"/>
                </a:solidFill>
                <a:latin typeface="Times New Roman" panose="02020603050405020304" pitchFamily="18" charset="0"/>
                <a:cs typeface="Times New Roman" panose="02020603050405020304" pitchFamily="18" charset="0"/>
              </a:rPr>
            </a:br>
            <a:endParaRPr lang="en-US" sz="2800"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3031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80076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61  Compare the entropy of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to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that is formed. </a:t>
            </a:r>
            <a:br>
              <a:rPr lang="en-US" sz="3200" dirty="0">
                <a:solidFill>
                  <a:srgbClr val="0033CC"/>
                </a:solidFill>
                <a:latin typeface="Times New Roman" panose="02020603050405020304" pitchFamily="18" charset="0"/>
                <a:cs typeface="Times New Roman" panose="02020603050405020304" pitchFamily="18" charset="0"/>
              </a:rPr>
            </a:br>
            <a:endParaRPr lang="en-US" sz="3200"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590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75542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61  Compare the entropy of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to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that is formed.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Entropy is the measure of disorder in a system.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Gases have a higher entropy than liquids.  Their molecules are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“less organized” and “less contained”.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a:t>
            </a:r>
            <a:r>
              <a:rPr lang="en-US" sz="3200" baseline="-25000" dirty="0">
                <a:solidFill>
                  <a:srgbClr val="FF0000"/>
                </a:solidFill>
                <a:latin typeface="Times New Roman" panose="02020603050405020304" pitchFamily="18" charset="0"/>
                <a:cs typeface="Times New Roman" panose="02020603050405020304" pitchFamily="18" charset="0"/>
              </a:rPr>
              <a:t>(G) </a:t>
            </a:r>
            <a:r>
              <a:rPr lang="en-US" sz="3200" dirty="0">
                <a:solidFill>
                  <a:srgbClr val="FF0000"/>
                </a:solidFill>
                <a:latin typeface="Times New Roman" panose="02020603050405020304" pitchFamily="18" charset="0"/>
                <a:cs typeface="Times New Roman" panose="02020603050405020304" pitchFamily="18" charset="0"/>
              </a:rPr>
              <a:t>has a higher entropy than the 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a:t>
            </a:r>
            <a:r>
              <a:rPr lang="en-US" sz="3200" baseline="-25000" dirty="0">
                <a:solidFill>
                  <a:srgbClr val="FF0000"/>
                </a:solidFill>
                <a:latin typeface="Times New Roman" panose="02020603050405020304" pitchFamily="18" charset="0"/>
                <a:cs typeface="Times New Roman" panose="02020603050405020304" pitchFamily="18" charset="0"/>
              </a:rPr>
              <a:t>(L).  </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828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78565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62  Determine the mass of liquid water that vaporizes if 7700 joules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energy is absorbed by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at 100.°C</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9807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7403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100.-mL sample of liquid water is heated in a flask to boiling at 1 atm.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water boils, some liquid water changes phase to water vapor.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equation represents this change.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  heat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(G) </a:t>
            </a: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62  Determine the mass of liquid water that vaporizes if 7700 joules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energy is absorbed by the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at 100.°C</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This is a “hot phase change” </a:t>
            </a:r>
            <a:r>
              <a:rPr lang="en-US" sz="3200" dirty="0" err="1">
                <a:solidFill>
                  <a:srgbClr val="0033CC"/>
                </a:solidFill>
                <a:latin typeface="Times New Roman" panose="02020603050405020304" pitchFamily="18" charset="0"/>
                <a:cs typeface="Times New Roman" panose="02020603050405020304" pitchFamily="18" charset="0"/>
              </a:rPr>
              <a:t>thermochem</a:t>
            </a:r>
            <a:r>
              <a:rPr lang="en-US" sz="3200" dirty="0">
                <a:solidFill>
                  <a:srgbClr val="0033CC"/>
                </a:solidFill>
                <a:latin typeface="Times New Roman" panose="02020603050405020304" pitchFamily="18" charset="0"/>
                <a:cs typeface="Times New Roman" panose="02020603050405020304" pitchFamily="18" charset="0"/>
              </a:rPr>
              <a:t> problem.  Write the formula</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mH</a:t>
            </a:r>
            <a:r>
              <a:rPr lang="en-US" sz="3200" baseline="-25000" dirty="0" err="1">
                <a:solidFill>
                  <a:srgbClr val="FF0000"/>
                </a:solidFill>
                <a:latin typeface="Times New Roman" panose="02020603050405020304" pitchFamily="18" charset="0"/>
                <a:cs typeface="Times New Roman" panose="02020603050405020304" pitchFamily="18" charset="0"/>
              </a:rPr>
              <a:t>V</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5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7700 J = (m)(2260 J/g)</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a:solidFill>
                  <a:srgbClr val="FF0000"/>
                </a:solidFill>
                <a:latin typeface="Times New Roman" panose="02020603050405020304" pitchFamily="18" charset="0"/>
                <a:cs typeface="Times New Roman" panose="02020603050405020304" pitchFamily="18" charset="0"/>
              </a:rPr>
              <a:t>       3.4 </a:t>
            </a:r>
            <a:r>
              <a:rPr lang="en-US" sz="3200" dirty="0">
                <a:solidFill>
                  <a:srgbClr val="FF0000"/>
                </a:solidFill>
                <a:latin typeface="Times New Roman" panose="02020603050405020304" pitchFamily="18" charset="0"/>
                <a:cs typeface="Times New Roman" panose="02020603050405020304" pitchFamily="18" charset="0"/>
              </a:rPr>
              <a:t>grams = mass    </a:t>
            </a:r>
            <a:r>
              <a:rPr lang="en-US" sz="2800" i="1" dirty="0">
                <a:solidFill>
                  <a:srgbClr val="0033CC"/>
                </a:solidFill>
                <a:latin typeface="Times New Roman" panose="02020603050405020304" pitchFamily="18" charset="0"/>
                <a:cs typeface="Times New Roman" panose="02020603050405020304" pitchFamily="18" charset="0"/>
              </a:rPr>
              <a:t>with 2 SF</a:t>
            </a: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2605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63  State the number of neutrons in an atom of tritium</a:t>
            </a: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5214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63  State the number of neutrons in an atom of tritium</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For all atoms, the mass = the sum of protons PLUS neutrons in AMU</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the atomic number = the number of protons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H-3 has a mass of 3 AMU =  3  (p + n)</a:t>
            </a:r>
          </a:p>
          <a:p>
            <a:r>
              <a:rPr lang="en-US" sz="3200" dirty="0">
                <a:solidFill>
                  <a:srgbClr val="0033CC"/>
                </a:solidFill>
                <a:latin typeface="Times New Roman" panose="02020603050405020304" pitchFamily="18" charset="0"/>
                <a:cs typeface="Times New Roman" panose="02020603050405020304" pitchFamily="18" charset="0"/>
              </a:rPr>
              <a:t>                               H atoms have 1 proton, so   </a:t>
            </a:r>
            <a:r>
              <a:rPr lang="en-US" sz="3200" u="sng" dirty="0">
                <a:solidFill>
                  <a:srgbClr val="0033CC"/>
                </a:solidFill>
                <a:latin typeface="Times New Roman" panose="02020603050405020304" pitchFamily="18" charset="0"/>
                <a:cs typeface="Times New Roman" panose="02020603050405020304" pitchFamily="18" charset="0"/>
              </a:rPr>
              <a:t>-1   ( – p )</a:t>
            </a:r>
            <a:br>
              <a:rPr lang="en-US" sz="3200" u="sng"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2  =  neutrons</a:t>
            </a: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3135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64  Complete the nuclear equation in your answer booklet for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decay of tritium by writing a notation for the missing nuclide.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is in the answer booklet…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3E22BC0-AFD9-27D8-CFF2-0868032C6038}"/>
              </a:ext>
            </a:extLst>
          </p:cNvPr>
          <p:cNvGraphicFramePr>
            <a:graphicFrameLocks noGrp="1"/>
          </p:cNvGraphicFramePr>
          <p:nvPr>
            <p:extLst>
              <p:ext uri="{D42A27DB-BD31-4B8C-83A1-F6EECF244321}">
                <p14:modId xmlns:p14="http://schemas.microsoft.com/office/powerpoint/2010/main" val="4093155482"/>
              </p:ext>
            </p:extLst>
          </p:nvPr>
        </p:nvGraphicFramePr>
        <p:xfrm>
          <a:off x="966679" y="3365211"/>
          <a:ext cx="8128002" cy="860559"/>
        </p:xfrm>
        <a:graphic>
          <a:graphicData uri="http://schemas.openxmlformats.org/drawingml/2006/table">
            <a:tbl>
              <a:tblPr firstRow="1" bandRow="1">
                <a:tableStyleId>{5C22544A-7EE6-4342-B048-85BDC9FD1C3A}</a:tableStyleId>
              </a:tblPr>
              <a:tblGrid>
                <a:gridCol w="418238">
                  <a:extLst>
                    <a:ext uri="{9D8B030D-6E8A-4147-A177-3AD203B41FA5}">
                      <a16:colId xmlns:a16="http://schemas.microsoft.com/office/drawing/2014/main" val="1227564933"/>
                    </a:ext>
                  </a:extLst>
                </a:gridCol>
                <a:gridCol w="674702">
                  <a:extLst>
                    <a:ext uri="{9D8B030D-6E8A-4147-A177-3AD203B41FA5}">
                      <a16:colId xmlns:a16="http://schemas.microsoft.com/office/drawing/2014/main" val="269649614"/>
                    </a:ext>
                  </a:extLst>
                </a:gridCol>
                <a:gridCol w="594804">
                  <a:extLst>
                    <a:ext uri="{9D8B030D-6E8A-4147-A177-3AD203B41FA5}">
                      <a16:colId xmlns:a16="http://schemas.microsoft.com/office/drawing/2014/main" val="1921173827"/>
                    </a:ext>
                  </a:extLst>
                </a:gridCol>
                <a:gridCol w="461639">
                  <a:extLst>
                    <a:ext uri="{9D8B030D-6E8A-4147-A177-3AD203B41FA5}">
                      <a16:colId xmlns:a16="http://schemas.microsoft.com/office/drawing/2014/main" val="3320334117"/>
                    </a:ext>
                  </a:extLst>
                </a:gridCol>
                <a:gridCol w="1251752">
                  <a:extLst>
                    <a:ext uri="{9D8B030D-6E8A-4147-A177-3AD203B41FA5}">
                      <a16:colId xmlns:a16="http://schemas.microsoft.com/office/drawing/2014/main" val="2808842002"/>
                    </a:ext>
                  </a:extLst>
                </a:gridCol>
                <a:gridCol w="4726867">
                  <a:extLst>
                    <a:ext uri="{9D8B030D-6E8A-4147-A177-3AD203B41FA5}">
                      <a16:colId xmlns:a16="http://schemas.microsoft.com/office/drawing/2014/main" val="365202799"/>
                    </a:ext>
                  </a:extLst>
                </a:gridCol>
              </a:tblGrid>
              <a:tr h="860559">
                <a:tc>
                  <a:txBody>
                    <a:bodyPr/>
                    <a:lstStyle/>
                    <a:p>
                      <a:pPr algn="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3</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O</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_____</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56683"/>
                  </a:ext>
                </a:extLst>
              </a:tr>
            </a:tbl>
          </a:graphicData>
        </a:graphic>
      </p:graphicFrame>
    </p:spTree>
    <p:extLst>
      <p:ext uri="{BB962C8B-B14F-4D97-AF65-F5344CB8AC3E}">
        <p14:creationId xmlns:p14="http://schemas.microsoft.com/office/powerpoint/2010/main" val="25169746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64  Complete the nuclear equation in your answer booklet for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decay of tritium by writing a notation for the missing nuclide.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is in the answer booklet…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3E22BC0-AFD9-27D8-CFF2-0868032C6038}"/>
              </a:ext>
            </a:extLst>
          </p:cNvPr>
          <p:cNvGraphicFramePr>
            <a:graphicFrameLocks noGrp="1"/>
          </p:cNvGraphicFramePr>
          <p:nvPr>
            <p:extLst>
              <p:ext uri="{D42A27DB-BD31-4B8C-83A1-F6EECF244321}">
                <p14:modId xmlns:p14="http://schemas.microsoft.com/office/powerpoint/2010/main" val="3996359172"/>
              </p:ext>
            </p:extLst>
          </p:nvPr>
        </p:nvGraphicFramePr>
        <p:xfrm>
          <a:off x="966679" y="3365211"/>
          <a:ext cx="8128002" cy="860559"/>
        </p:xfrm>
        <a:graphic>
          <a:graphicData uri="http://schemas.openxmlformats.org/drawingml/2006/table">
            <a:tbl>
              <a:tblPr firstRow="1" bandRow="1">
                <a:tableStyleId>{5C22544A-7EE6-4342-B048-85BDC9FD1C3A}</a:tableStyleId>
              </a:tblPr>
              <a:tblGrid>
                <a:gridCol w="418238">
                  <a:extLst>
                    <a:ext uri="{9D8B030D-6E8A-4147-A177-3AD203B41FA5}">
                      <a16:colId xmlns:a16="http://schemas.microsoft.com/office/drawing/2014/main" val="1227564933"/>
                    </a:ext>
                  </a:extLst>
                </a:gridCol>
                <a:gridCol w="674702">
                  <a:extLst>
                    <a:ext uri="{9D8B030D-6E8A-4147-A177-3AD203B41FA5}">
                      <a16:colId xmlns:a16="http://schemas.microsoft.com/office/drawing/2014/main" val="269649614"/>
                    </a:ext>
                  </a:extLst>
                </a:gridCol>
                <a:gridCol w="594804">
                  <a:extLst>
                    <a:ext uri="{9D8B030D-6E8A-4147-A177-3AD203B41FA5}">
                      <a16:colId xmlns:a16="http://schemas.microsoft.com/office/drawing/2014/main" val="1921173827"/>
                    </a:ext>
                  </a:extLst>
                </a:gridCol>
                <a:gridCol w="461639">
                  <a:extLst>
                    <a:ext uri="{9D8B030D-6E8A-4147-A177-3AD203B41FA5}">
                      <a16:colId xmlns:a16="http://schemas.microsoft.com/office/drawing/2014/main" val="3320334117"/>
                    </a:ext>
                  </a:extLst>
                </a:gridCol>
                <a:gridCol w="1251752">
                  <a:extLst>
                    <a:ext uri="{9D8B030D-6E8A-4147-A177-3AD203B41FA5}">
                      <a16:colId xmlns:a16="http://schemas.microsoft.com/office/drawing/2014/main" val="2808842002"/>
                    </a:ext>
                  </a:extLst>
                </a:gridCol>
                <a:gridCol w="4726867">
                  <a:extLst>
                    <a:ext uri="{9D8B030D-6E8A-4147-A177-3AD203B41FA5}">
                      <a16:colId xmlns:a16="http://schemas.microsoft.com/office/drawing/2014/main" val="365202799"/>
                    </a:ext>
                  </a:extLst>
                </a:gridCol>
              </a:tblGrid>
              <a:tr h="860559">
                <a:tc>
                  <a:txBody>
                    <a:bodyPr/>
                    <a:lstStyle/>
                    <a:p>
                      <a:pPr algn="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3</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O</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3</a:t>
                      </a:r>
                      <a:br>
                        <a:rPr lang="en-US" sz="2400" b="0" dirty="0">
                          <a:solidFill>
                            <a:srgbClr val="FF0000"/>
                          </a:solidFill>
                          <a:latin typeface="Times New Roman" panose="02020603050405020304" pitchFamily="18" charset="0"/>
                          <a:cs typeface="Times New Roman" panose="02020603050405020304" pitchFamily="18" charset="0"/>
                        </a:rPr>
                      </a:br>
                      <a:r>
                        <a:rPr lang="en-US" sz="2400" b="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56683"/>
                  </a:ext>
                </a:extLst>
              </a:tr>
            </a:tbl>
          </a:graphicData>
        </a:graphic>
      </p:graphicFrame>
      <p:sp>
        <p:nvSpPr>
          <p:cNvPr id="4" name="TextBox 3">
            <a:extLst>
              <a:ext uri="{FF2B5EF4-FFF2-40B4-BE49-F238E27FC236}">
                <a16:creationId xmlns:a16="http://schemas.microsoft.com/office/drawing/2014/main" id="{2C4A3034-6021-62CA-D95D-9D89CDA99D14}"/>
              </a:ext>
            </a:extLst>
          </p:cNvPr>
          <p:cNvSpPr txBox="1"/>
          <p:nvPr/>
        </p:nvSpPr>
        <p:spPr>
          <a:xfrm>
            <a:off x="4651896" y="3462368"/>
            <a:ext cx="745724"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He</a:t>
            </a:r>
          </a:p>
        </p:txBody>
      </p:sp>
    </p:spTree>
    <p:extLst>
      <p:ext uri="{BB962C8B-B14F-4D97-AF65-F5344CB8AC3E}">
        <p14:creationId xmlns:p14="http://schemas.microsoft.com/office/powerpoint/2010/main" val="201780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  Which Group 15 element is classified as a metal?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            (2) P                 (3) As                   </a:t>
            </a:r>
            <a:r>
              <a:rPr lang="en-US" sz="3200" dirty="0">
                <a:solidFill>
                  <a:srgbClr val="FF0000"/>
                </a:solidFill>
                <a:latin typeface="Times New Roman" panose="02020603050405020304" pitchFamily="18" charset="0"/>
                <a:cs typeface="Times New Roman" panose="02020603050405020304" pitchFamily="18" charset="0"/>
              </a:rPr>
              <a:t>(4) Bi</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Fingers in the box time.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N is on the right side of the stairs = nonmetal</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P is on the right side of the stairs = nonmetal</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As is on the right side of the stairs = nonmetal</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Bi is on the LEFT side of the stairs = metal</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The only exception to this “rule of the stairs” is hydrogen (the freak)  </a:t>
            </a:r>
          </a:p>
        </p:txBody>
      </p:sp>
    </p:spTree>
    <p:extLst>
      <p:ext uri="{BB962C8B-B14F-4D97-AF65-F5344CB8AC3E}">
        <p14:creationId xmlns:p14="http://schemas.microsoft.com/office/powerpoint/2010/main" val="2705800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65  Based on Table N, identify a nuclide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that has the same decay mode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as tritium, but has a longer half-life.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1558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Tritium, hydrogen-3, is a radioisotope.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65  Based on Table N, identify a nuclide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that has the same decay mode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as tritium, but has a longer half-life.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H-3 has a decay mode of beta decay</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and a half life of 12.31 years.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(put some fingers in boxes)</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The answer must have BETA DECAY,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but a half life longer than 12.31 years.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Any of these is good:  </a:t>
            </a:r>
            <a:r>
              <a:rPr lang="en-US" sz="3200" baseline="30000" dirty="0">
                <a:solidFill>
                  <a:srgbClr val="FF0000"/>
                </a:solidFill>
                <a:latin typeface="Times New Roman" panose="02020603050405020304" pitchFamily="18" charset="0"/>
                <a:cs typeface="Times New Roman" panose="02020603050405020304" pitchFamily="18" charset="0"/>
              </a:rPr>
              <a:t>14</a:t>
            </a:r>
            <a:r>
              <a:rPr lang="en-US" sz="3200" dirty="0">
                <a:solidFill>
                  <a:srgbClr val="FF0000"/>
                </a:solidFill>
                <a:latin typeface="Times New Roman" panose="02020603050405020304" pitchFamily="18" charset="0"/>
                <a:cs typeface="Times New Roman" panose="02020603050405020304" pitchFamily="18" charset="0"/>
              </a:rPr>
              <a:t>C, </a:t>
            </a:r>
            <a:r>
              <a:rPr lang="en-US" sz="3200" baseline="30000" dirty="0">
                <a:solidFill>
                  <a:srgbClr val="FF0000"/>
                </a:solidFill>
                <a:latin typeface="Times New Roman" panose="02020603050405020304" pitchFamily="18" charset="0"/>
                <a:cs typeface="Times New Roman" panose="02020603050405020304" pitchFamily="18" charset="0"/>
              </a:rPr>
              <a:t>137</a:t>
            </a:r>
            <a:r>
              <a:rPr lang="en-US" sz="3200" dirty="0">
                <a:solidFill>
                  <a:srgbClr val="FF0000"/>
                </a:solidFill>
                <a:latin typeface="Times New Roman" panose="02020603050405020304" pitchFamily="18" charset="0"/>
                <a:cs typeface="Times New Roman" panose="02020603050405020304" pitchFamily="18" charset="0"/>
              </a:rPr>
              <a:t>Cs, </a:t>
            </a:r>
            <a:r>
              <a:rPr lang="en-US" sz="3200" baseline="30000" dirty="0">
                <a:solidFill>
                  <a:srgbClr val="FF0000"/>
                </a:solidFill>
                <a:latin typeface="Times New Roman" panose="02020603050405020304" pitchFamily="18" charset="0"/>
                <a:cs typeface="Times New Roman" panose="02020603050405020304" pitchFamily="18" charset="0"/>
              </a:rPr>
              <a:t>90</a:t>
            </a:r>
            <a:r>
              <a:rPr lang="en-US" sz="3200" dirty="0">
                <a:solidFill>
                  <a:srgbClr val="FF0000"/>
                </a:solidFill>
                <a:latin typeface="Times New Roman" panose="02020603050405020304" pitchFamily="18" charset="0"/>
                <a:cs typeface="Times New Roman" panose="02020603050405020304" pitchFamily="18" charset="0"/>
              </a:rPr>
              <a:t>S, </a:t>
            </a:r>
            <a:r>
              <a:rPr lang="en-US" sz="3200" baseline="30000" dirty="0">
                <a:solidFill>
                  <a:srgbClr val="FF0000"/>
                </a:solidFill>
                <a:latin typeface="Times New Roman" panose="02020603050405020304" pitchFamily="18" charset="0"/>
                <a:cs typeface="Times New Roman" panose="02020603050405020304" pitchFamily="18" charset="0"/>
              </a:rPr>
              <a:t>99</a:t>
            </a:r>
            <a:r>
              <a:rPr lang="en-US" sz="3200" dirty="0">
                <a:solidFill>
                  <a:srgbClr val="FF0000"/>
                </a:solidFill>
                <a:latin typeface="Times New Roman" panose="02020603050405020304" pitchFamily="18" charset="0"/>
                <a:cs typeface="Times New Roman" panose="02020603050405020304" pitchFamily="18" charset="0"/>
              </a:rPr>
              <a:t>Tc  </a:t>
            </a: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4" name="Picture 3" descr="Table&#10;&#10;Description automatically generated with low confidence">
            <a:extLst>
              <a:ext uri="{FF2B5EF4-FFF2-40B4-BE49-F238E27FC236}">
                <a16:creationId xmlns:a16="http://schemas.microsoft.com/office/drawing/2014/main" id="{CAEAA4D3-1BC5-0A92-C7EF-C9C649AF6A23}"/>
              </a:ext>
            </a:extLst>
          </p:cNvPr>
          <p:cNvPicPr>
            <a:picLocks noChangeAspect="1"/>
          </p:cNvPicPr>
          <p:nvPr/>
        </p:nvPicPr>
        <p:blipFill rotWithShape="1">
          <a:blip r:embed="rId2">
            <a:extLst>
              <a:ext uri="{28A0092B-C50C-407E-A947-70E740481C1C}">
                <a14:useLocalDpi xmlns:a14="http://schemas.microsoft.com/office/drawing/2010/main" val="0"/>
              </a:ext>
            </a:extLst>
          </a:blip>
          <a:srcRect l="3037" t="2532"/>
          <a:stretch/>
        </p:blipFill>
        <p:spPr>
          <a:xfrm>
            <a:off x="8842159" y="34720"/>
            <a:ext cx="3349841" cy="6684380"/>
          </a:xfrm>
          <a:prstGeom prst="rect">
            <a:avLst/>
          </a:prstGeom>
        </p:spPr>
      </p:pic>
      <p:cxnSp>
        <p:nvCxnSpPr>
          <p:cNvPr id="6" name="Straight Arrow Connector 5">
            <a:extLst>
              <a:ext uri="{FF2B5EF4-FFF2-40B4-BE49-F238E27FC236}">
                <a16:creationId xmlns:a16="http://schemas.microsoft.com/office/drawing/2014/main" id="{2F03BAD2-6D45-F593-35D0-77A9857542DC}"/>
              </a:ext>
            </a:extLst>
          </p:cNvPr>
          <p:cNvCxnSpPr>
            <a:cxnSpLocks/>
          </p:cNvCxnSpPr>
          <p:nvPr/>
        </p:nvCxnSpPr>
        <p:spPr>
          <a:xfrm flipV="1">
            <a:off x="5823751" y="2639028"/>
            <a:ext cx="3169778" cy="11783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6251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3094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Phosphorus combines with oxygen to form an oxide that reacts with water to produce phosphoric acid, which is an important industrial compound used to produce fertilizers.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 unbalanced equation for the production of phosphoric acid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66  Balance the equation in your answer booklet for the production of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phosphoric acid, using the smallest whole-number coefficients.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answer booklet provides you with…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___</a:t>
            </a:r>
            <a:r>
              <a:rPr lang="en-US" sz="4000" dirty="0">
                <a:latin typeface="Times New Roman" panose="02020603050405020304" pitchFamily="18" charset="0"/>
                <a:cs typeface="Times New Roman" panose="02020603050405020304" pitchFamily="18" charset="0"/>
              </a:rPr>
              <a:t>P</a:t>
            </a:r>
            <a:r>
              <a:rPr lang="en-US" sz="4000" baseline="-25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O</a:t>
            </a:r>
            <a:r>
              <a:rPr lang="en-US" sz="4000" baseline="-25000" dirty="0">
                <a:latin typeface="Times New Roman" panose="02020603050405020304" pitchFamily="18" charset="0"/>
                <a:cs typeface="Times New Roman" panose="02020603050405020304" pitchFamily="18" charset="0"/>
              </a:rPr>
              <a:t>10(S)</a:t>
            </a:r>
            <a:r>
              <a:rPr lang="en-US" sz="4000" dirty="0">
                <a:latin typeface="Times New Roman" panose="02020603050405020304" pitchFamily="18" charset="0"/>
                <a:cs typeface="Times New Roman" panose="02020603050405020304" pitchFamily="18" charset="0"/>
              </a:rPr>
              <a:t>  +   ___H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O</a:t>
            </a:r>
            <a:r>
              <a:rPr lang="en-US" sz="4000" baseline="-25000" dirty="0">
                <a:latin typeface="Times New Roman" panose="02020603050405020304" pitchFamily="18" charset="0"/>
                <a:cs typeface="Times New Roman" panose="02020603050405020304" pitchFamily="18" charset="0"/>
              </a:rPr>
              <a:t>(L)</a:t>
            </a:r>
            <a:r>
              <a:rPr lang="en-US" sz="4000" dirty="0">
                <a:latin typeface="Times New Roman" panose="02020603050405020304" pitchFamily="18" charset="0"/>
                <a:cs typeface="Times New Roman" panose="02020603050405020304" pitchFamily="18" charset="0"/>
              </a:rPr>
              <a:t>     →   ___H</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PO</a:t>
            </a:r>
            <a:r>
              <a:rPr lang="en-US" sz="4000" baseline="-25000" dirty="0">
                <a:latin typeface="Times New Roman" panose="02020603050405020304" pitchFamily="18" charset="0"/>
                <a:cs typeface="Times New Roman" panose="02020603050405020304" pitchFamily="18" charset="0"/>
              </a:rPr>
              <a:t>4(AQ)</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2954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70275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66  Balance the equation in your answer booklet for the production of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phosphoric acid, using the smallest whole-number coefficients.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answer booklet provides you with…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___</a:t>
            </a:r>
            <a:r>
              <a:rPr lang="en-US" sz="4000" dirty="0">
                <a:latin typeface="Times New Roman" panose="02020603050405020304" pitchFamily="18" charset="0"/>
                <a:cs typeface="Times New Roman" panose="02020603050405020304" pitchFamily="18" charset="0"/>
              </a:rPr>
              <a:t>P</a:t>
            </a:r>
            <a:r>
              <a:rPr lang="en-US" sz="4000" baseline="-25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O</a:t>
            </a:r>
            <a:r>
              <a:rPr lang="en-US" sz="4000" baseline="-25000" dirty="0">
                <a:latin typeface="Times New Roman" panose="02020603050405020304" pitchFamily="18" charset="0"/>
                <a:cs typeface="Times New Roman" panose="02020603050405020304" pitchFamily="18" charset="0"/>
              </a:rPr>
              <a:t>10(S)</a:t>
            </a:r>
            <a:r>
              <a:rPr lang="en-US" sz="4000" dirty="0">
                <a:latin typeface="Times New Roman" panose="02020603050405020304" pitchFamily="18" charset="0"/>
                <a:cs typeface="Times New Roman" panose="02020603050405020304" pitchFamily="18" charset="0"/>
              </a:rPr>
              <a:t>  +   </a:t>
            </a:r>
            <a:r>
              <a:rPr lang="en-US" sz="4000" dirty="0">
                <a:solidFill>
                  <a:srgbClr val="FF0000"/>
                </a:solidFill>
                <a:latin typeface="Times New Roman" panose="02020603050405020304" pitchFamily="18" charset="0"/>
                <a:cs typeface="Times New Roman" panose="02020603050405020304" pitchFamily="18" charset="0"/>
              </a:rPr>
              <a:t> 6 </a:t>
            </a: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O</a:t>
            </a:r>
            <a:r>
              <a:rPr lang="en-US" sz="4000" baseline="-25000" dirty="0">
                <a:latin typeface="Times New Roman" panose="02020603050405020304" pitchFamily="18" charset="0"/>
                <a:cs typeface="Times New Roman" panose="02020603050405020304" pitchFamily="18" charset="0"/>
              </a:rPr>
              <a:t>(L)</a:t>
            </a:r>
            <a:r>
              <a:rPr lang="en-US" sz="4000" dirty="0">
                <a:latin typeface="Times New Roman" panose="02020603050405020304" pitchFamily="18" charset="0"/>
                <a:cs typeface="Times New Roman" panose="02020603050405020304" pitchFamily="18" charset="0"/>
              </a:rPr>
              <a:t>     →   </a:t>
            </a:r>
            <a:r>
              <a:rPr lang="en-US" sz="4000" dirty="0">
                <a:solidFill>
                  <a:srgbClr val="FF0000"/>
                </a:solidFill>
                <a:latin typeface="Times New Roman" panose="02020603050405020304" pitchFamily="18" charset="0"/>
                <a:cs typeface="Times New Roman" panose="02020603050405020304" pitchFamily="18" charset="0"/>
              </a:rPr>
              <a:t>4 </a:t>
            </a: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PO</a:t>
            </a:r>
            <a:r>
              <a:rPr lang="en-US" sz="4000" baseline="-25000" dirty="0">
                <a:latin typeface="Times New Roman" panose="02020603050405020304" pitchFamily="18" charset="0"/>
                <a:cs typeface="Times New Roman" panose="02020603050405020304" pitchFamily="18" charset="0"/>
              </a:rPr>
              <a:t>4(AQ)</a:t>
            </a:r>
            <a:br>
              <a:rPr lang="en-US" sz="4000" baseline="-25000" dirty="0">
                <a:latin typeface="Times New Roman" panose="02020603050405020304" pitchFamily="18" charset="0"/>
                <a:cs typeface="Times New Roman" panose="02020603050405020304" pitchFamily="18" charset="0"/>
              </a:rPr>
            </a:br>
            <a:br>
              <a:rPr lang="en-US" sz="4000" baseline="-25000" dirty="0">
                <a:latin typeface="Times New Roman" panose="02020603050405020304" pitchFamily="18" charset="0"/>
                <a:cs typeface="Times New Roman" panose="02020603050405020304" pitchFamily="18" charset="0"/>
              </a:rPr>
            </a:br>
            <a:r>
              <a:rPr lang="en-US" sz="4000" baseline="-250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This is balanced with “just” the 6 and 4, </a:t>
            </a:r>
            <a:r>
              <a:rPr lang="en-US" sz="3200" i="1" dirty="0">
                <a:solidFill>
                  <a:srgbClr val="0033CC"/>
                </a:solidFill>
                <a:latin typeface="Times New Roman" panose="02020603050405020304" pitchFamily="18" charset="0"/>
                <a:cs typeface="Times New Roman" panose="02020603050405020304" pitchFamily="18" charset="0"/>
              </a:rPr>
              <a:t>but you could also do this:  </a:t>
            </a:r>
            <a:br>
              <a:rPr lang="en-US" sz="3200" i="1"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_____________________________________________</a:t>
            </a:r>
            <a:br>
              <a:rPr lang="en-US" sz="3200" dirty="0">
                <a:solidFill>
                  <a:srgbClr val="0033CC"/>
                </a:solidFill>
                <a:latin typeface="Times New Roman" panose="02020603050405020304" pitchFamily="18" charset="0"/>
                <a:cs typeface="Times New Roman" panose="02020603050405020304" pitchFamily="18" charset="0"/>
              </a:rPr>
            </a:br>
            <a:r>
              <a:rPr lang="en-US" sz="4000" baseline="-250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10(S)</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 6 </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4 </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PO</a:t>
            </a:r>
            <a:r>
              <a:rPr lang="en-US" sz="3200" baseline="-25000" dirty="0">
                <a:latin typeface="Times New Roman" panose="02020603050405020304" pitchFamily="18" charset="0"/>
                <a:cs typeface="Times New Roman" panose="02020603050405020304" pitchFamily="18" charset="0"/>
              </a:rPr>
              <a:t>4(AQ)</a:t>
            </a:r>
            <a:br>
              <a:rPr lang="en-US" sz="3200" baseline="-25000" dirty="0">
                <a:latin typeface="Times New Roman" panose="02020603050405020304" pitchFamily="18" charset="0"/>
                <a:cs typeface="Times New Roman" panose="02020603050405020304" pitchFamily="18" charset="0"/>
              </a:rPr>
            </a:br>
            <a:r>
              <a:rPr lang="en-US" sz="3200" baseline="-250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and put the “1” in front of the P</a:t>
            </a:r>
            <a:r>
              <a:rPr lang="en-US" sz="3200" baseline="-25000" dirty="0">
                <a:solidFill>
                  <a:srgbClr val="0033CC"/>
                </a:solidFill>
                <a:latin typeface="Times New Roman" panose="02020603050405020304" pitchFamily="18" charset="0"/>
                <a:cs typeface="Times New Roman" panose="02020603050405020304" pitchFamily="18" charset="0"/>
              </a:rPr>
              <a:t>4</a:t>
            </a:r>
            <a:r>
              <a:rPr lang="en-US" sz="3200" dirty="0">
                <a:solidFill>
                  <a:srgbClr val="0033CC"/>
                </a:solidFill>
                <a:latin typeface="Times New Roman" panose="02020603050405020304" pitchFamily="18" charset="0"/>
                <a:cs typeface="Times New Roman" panose="02020603050405020304" pitchFamily="18" charset="0"/>
              </a:rPr>
              <a:t>O</a:t>
            </a:r>
            <a:r>
              <a:rPr lang="en-US" sz="3200" baseline="-25000" dirty="0">
                <a:solidFill>
                  <a:srgbClr val="0033CC"/>
                </a:solidFill>
                <a:latin typeface="Times New Roman" panose="02020603050405020304" pitchFamily="18" charset="0"/>
                <a:cs typeface="Times New Roman" panose="02020603050405020304" pitchFamily="18" charset="0"/>
              </a:rPr>
              <a:t>10</a:t>
            </a:r>
            <a:br>
              <a:rPr lang="en-US" sz="3200" baseline="-25000" dirty="0">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4382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325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Phosphorus combines with oxygen to form an oxide that reacts with water to produce phosphoric acid, which is an important industrial compound used to produce fertilizers.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 unbalanced equation for the production of phosphoric acid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67  Write the empirical formula of the solid reactant in the equation.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That’s the P</a:t>
            </a:r>
            <a:r>
              <a:rPr lang="en-US" sz="3200" baseline="-25000" dirty="0">
                <a:solidFill>
                  <a:srgbClr val="0033CC"/>
                </a:solidFill>
                <a:latin typeface="Times New Roman" panose="02020603050405020304" pitchFamily="18" charset="0"/>
                <a:cs typeface="Times New Roman" panose="02020603050405020304" pitchFamily="18" charset="0"/>
              </a:rPr>
              <a:t>4</a:t>
            </a:r>
            <a:r>
              <a:rPr lang="en-US" sz="3200" dirty="0">
                <a:solidFill>
                  <a:srgbClr val="0033CC"/>
                </a:solidFill>
                <a:latin typeface="Times New Roman" panose="02020603050405020304" pitchFamily="18" charset="0"/>
                <a:cs typeface="Times New Roman" panose="02020603050405020304" pitchFamily="18" charset="0"/>
              </a:rPr>
              <a:t>O</a:t>
            </a:r>
            <a:r>
              <a:rPr lang="en-US" sz="3200" baseline="-25000" dirty="0">
                <a:solidFill>
                  <a:srgbClr val="0033CC"/>
                </a:solidFill>
                <a:latin typeface="Times New Roman" panose="02020603050405020304" pitchFamily="18" charset="0"/>
                <a:cs typeface="Times New Roman" panose="02020603050405020304" pitchFamily="18" charset="0"/>
              </a:rPr>
              <a:t>10(S)</a:t>
            </a:r>
            <a:r>
              <a:rPr lang="en-US" sz="3200" dirty="0">
                <a:solidFill>
                  <a:srgbClr val="0033CC"/>
                </a:solidFill>
                <a:latin typeface="Times New Roman" panose="02020603050405020304" pitchFamily="18" charset="0"/>
                <a:cs typeface="Times New Roman" panose="02020603050405020304" pitchFamily="18" charset="0"/>
              </a:rPr>
              <a:t> which has a 4:10 ratio.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That can be “reduced” to a 2:5 ratio;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The (dumb </a:t>
            </a:r>
            <a:r>
              <a:rPr lang="en-US" sz="3200"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 </a:t>
            </a:r>
            <a:r>
              <a:rPr lang="en-US" sz="3200" dirty="0">
                <a:solidFill>
                  <a:srgbClr val="0033CC"/>
                </a:solidFill>
                <a:latin typeface="Times New Roman" panose="02020603050405020304" pitchFamily="18" charset="0"/>
                <a:cs typeface="Times New Roman" panose="02020603050405020304" pitchFamily="18" charset="0"/>
              </a:rPr>
              <a:t>empirical formula is </a:t>
            </a:r>
            <a:r>
              <a:rPr lang="en-US" sz="4400" dirty="0">
                <a:solidFill>
                  <a:srgbClr val="FF0000"/>
                </a:solidFill>
                <a:latin typeface="Times New Roman" panose="02020603050405020304" pitchFamily="18" charset="0"/>
                <a:cs typeface="Times New Roman" panose="02020603050405020304" pitchFamily="18" charset="0"/>
              </a:rPr>
              <a:t>P</a:t>
            </a:r>
            <a:r>
              <a:rPr lang="en-US" sz="4400" baseline="-25000" dirty="0">
                <a:solidFill>
                  <a:srgbClr val="FF0000"/>
                </a:solidFill>
                <a:latin typeface="Times New Roman" panose="02020603050405020304" pitchFamily="18" charset="0"/>
                <a:cs typeface="Times New Roman" panose="02020603050405020304" pitchFamily="18" charset="0"/>
              </a:rPr>
              <a:t>2</a:t>
            </a:r>
            <a:r>
              <a:rPr lang="en-US" sz="4400" dirty="0">
                <a:solidFill>
                  <a:srgbClr val="FF0000"/>
                </a:solidFill>
                <a:latin typeface="Times New Roman" panose="02020603050405020304" pitchFamily="18" charset="0"/>
                <a:cs typeface="Times New Roman" panose="02020603050405020304" pitchFamily="18" charset="0"/>
              </a:rPr>
              <a:t>O</a:t>
            </a:r>
            <a:r>
              <a:rPr lang="en-US" sz="4400" baseline="-25000" dirty="0">
                <a:solidFill>
                  <a:srgbClr val="FF0000"/>
                </a:solidFill>
                <a:latin typeface="Times New Roman" panose="02020603050405020304" pitchFamily="18" charset="0"/>
                <a:cs typeface="Times New Roman" panose="02020603050405020304" pitchFamily="18" charset="0"/>
              </a:rPr>
              <a:t>5</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4940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33965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Phosphorus combines with oxygen to form an oxide that reacts with water to produce phosphoric acid, which is an important industrial compound used to produce fertilizers.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 unbalanced equation for the production of phosphoric acid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68  Show a numerical setup for calculating the percent composition by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mass of phosphorus in P</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10</a:t>
            </a:r>
            <a:r>
              <a:rPr lang="en-US" sz="3200" dirty="0">
                <a:latin typeface="Times New Roman" panose="02020603050405020304" pitchFamily="18" charset="0"/>
                <a:cs typeface="Times New Roman" panose="02020603050405020304" pitchFamily="18" charset="0"/>
              </a:rPr>
              <a:t> (formula mass  283.89 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4882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18521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68  Show a numerical setup for calculating the percent composition by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mass of phosphorus in P</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10</a:t>
            </a:r>
            <a:r>
              <a:rPr lang="en-US" sz="3200" dirty="0">
                <a:latin typeface="Times New Roman" panose="02020603050405020304" pitchFamily="18" charset="0"/>
                <a:cs typeface="Times New Roman" panose="02020603050405020304" pitchFamily="18" charset="0"/>
              </a:rPr>
              <a:t> (formula mass  283.89 u).</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276F767-DC77-40AF-B470-04A9D47CC788}"/>
              </a:ext>
            </a:extLst>
          </p:cNvPr>
          <p:cNvGraphicFramePr>
            <a:graphicFrameLocks noGrp="1"/>
          </p:cNvGraphicFramePr>
          <p:nvPr>
            <p:extLst>
              <p:ext uri="{D42A27DB-BD31-4B8C-83A1-F6EECF244321}">
                <p14:modId xmlns:p14="http://schemas.microsoft.com/office/powerpoint/2010/main" val="2254752207"/>
              </p:ext>
            </p:extLst>
          </p:nvPr>
        </p:nvGraphicFramePr>
        <p:xfrm>
          <a:off x="0" y="2534855"/>
          <a:ext cx="12192000" cy="3993268"/>
        </p:xfrm>
        <a:graphic>
          <a:graphicData uri="http://schemas.openxmlformats.org/drawingml/2006/table">
            <a:tbl>
              <a:tblPr firstRow="1" bandRow="1">
                <a:tableStyleId>{5C22544A-7EE6-4342-B048-85BDC9FD1C3A}</a:tableStyleId>
              </a:tblPr>
              <a:tblGrid>
                <a:gridCol w="3495555">
                  <a:extLst>
                    <a:ext uri="{9D8B030D-6E8A-4147-A177-3AD203B41FA5}">
                      <a16:colId xmlns:a16="http://schemas.microsoft.com/office/drawing/2014/main" val="1745980922"/>
                    </a:ext>
                  </a:extLst>
                </a:gridCol>
                <a:gridCol w="4421530">
                  <a:extLst>
                    <a:ext uri="{9D8B030D-6E8A-4147-A177-3AD203B41FA5}">
                      <a16:colId xmlns:a16="http://schemas.microsoft.com/office/drawing/2014/main" val="736765249"/>
                    </a:ext>
                  </a:extLst>
                </a:gridCol>
                <a:gridCol w="4274915">
                  <a:extLst>
                    <a:ext uri="{9D8B030D-6E8A-4147-A177-3AD203B41FA5}">
                      <a16:colId xmlns:a16="http://schemas.microsoft.com/office/drawing/2014/main" val="286010683"/>
                    </a:ext>
                  </a:extLst>
                </a:gridCol>
              </a:tblGrid>
              <a:tr h="807972">
                <a:tc>
                  <a:txBody>
                    <a:bodyPr/>
                    <a:lstStyle/>
                    <a:p>
                      <a:pPr algn="ctr"/>
                      <a:r>
                        <a:rPr lang="en-US" sz="3200" b="0" i="0" u="none" dirty="0">
                          <a:solidFill>
                            <a:srgbClr val="0033CC"/>
                          </a:solidFill>
                          <a:latin typeface="Times New Roman" panose="02020603050405020304" pitchFamily="18" charset="0"/>
                          <a:cs typeface="Times New Roman" panose="02020603050405020304" pitchFamily="18" charset="0"/>
                        </a:rPr>
                        <a:t>Molar Mass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i="0" u="none" dirty="0">
                          <a:solidFill>
                            <a:srgbClr val="0033CC"/>
                          </a:solidFill>
                          <a:latin typeface="Times New Roman" panose="02020603050405020304" pitchFamily="18" charset="0"/>
                          <a:cs typeface="Times New Roman" panose="02020603050405020304" pitchFamily="18" charset="0"/>
                        </a:rPr>
                        <a:t>Percent Comp by Mass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i="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872059"/>
                  </a:ext>
                </a:extLst>
              </a:tr>
              <a:tr h="761380">
                <a:tc>
                  <a:txBody>
                    <a:bodyPr/>
                    <a:lstStyle/>
                    <a:p>
                      <a:pPr algn="ctr"/>
                      <a:r>
                        <a:rPr lang="en-US" sz="2400" dirty="0">
                          <a:solidFill>
                            <a:srgbClr val="0033CC"/>
                          </a:solidFill>
                          <a:latin typeface="Times New Roman" panose="02020603050405020304" pitchFamily="18" charset="0"/>
                          <a:cs typeface="Times New Roman" panose="02020603050405020304" pitchFamily="18" charset="0"/>
                        </a:rPr>
                        <a:t>P</a:t>
                      </a:r>
                      <a:r>
                        <a:rPr lang="en-US" sz="2400" baseline="-25000" dirty="0">
                          <a:solidFill>
                            <a:srgbClr val="0033CC"/>
                          </a:solidFill>
                          <a:latin typeface="Times New Roman" panose="02020603050405020304" pitchFamily="18" charset="0"/>
                          <a:cs typeface="Times New Roman" panose="02020603050405020304" pitchFamily="18" charset="0"/>
                        </a:rPr>
                        <a:t>4</a:t>
                      </a:r>
                      <a:r>
                        <a:rPr lang="en-US" sz="2400" dirty="0">
                          <a:solidFill>
                            <a:srgbClr val="0033CC"/>
                          </a:solidFill>
                          <a:latin typeface="Times New Roman" panose="02020603050405020304" pitchFamily="18" charset="0"/>
                          <a:cs typeface="Times New Roman" panose="02020603050405020304" pitchFamily="18" charset="0"/>
                        </a:rPr>
                        <a:t>O</a:t>
                      </a:r>
                      <a:r>
                        <a:rPr lang="en-US" sz="2400" baseline="-25000" dirty="0">
                          <a:solidFill>
                            <a:srgbClr val="0033CC"/>
                          </a:solidFill>
                          <a:latin typeface="Times New Roman" panose="02020603050405020304" pitchFamily="18" charset="0"/>
                          <a:cs typeface="Times New Roman" panose="02020603050405020304" pitchFamily="18" charset="0"/>
                        </a:rPr>
                        <a:t>10</a:t>
                      </a:r>
                      <a:endParaRPr lang="en-US" sz="2400" b="0" i="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i="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i="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056726"/>
                  </a:ext>
                </a:extLst>
              </a:tr>
              <a:tr h="807972">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P     4 x 31 g = 124 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P</a:t>
                      </a:r>
                      <a:r>
                        <a:rPr lang="en-US" sz="2400" b="0"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i="0" dirty="0">
                          <a:solidFill>
                            <a:srgbClr val="FF0000"/>
                          </a:solidFill>
                          <a:latin typeface="Times New Roman" panose="02020603050405020304" pitchFamily="18" charset="0"/>
                          <a:cs typeface="Times New Roman" panose="02020603050405020304" pitchFamily="18" charset="0"/>
                        </a:rPr>
                        <a:t>124g/284 g  X 100% =  </a:t>
                      </a:r>
                      <a:r>
                        <a:rPr lang="en-US" sz="2400" b="0" i="0" dirty="0">
                          <a:solidFill>
                            <a:srgbClr val="0033CC"/>
                          </a:solidFill>
                          <a:latin typeface="Times New Roman" panose="02020603050405020304" pitchFamily="18" charset="0"/>
                          <a:cs typeface="Times New Roman" panose="02020603050405020304" pitchFamily="18" charset="0"/>
                        </a:rPr>
                        <a:t>44%</a:t>
                      </a:r>
                      <a:r>
                        <a:rPr lang="en-US" sz="2400" b="0" i="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200" b="1" i="0" dirty="0">
                          <a:solidFill>
                            <a:srgbClr val="FF0000"/>
                          </a:solidFill>
                          <a:latin typeface="Times New Roman" panose="02020603050405020304" pitchFamily="18" charset="0"/>
                          <a:cs typeface="Times New Roman" panose="02020603050405020304" pitchFamily="18" charset="0"/>
                        </a:rPr>
                        <a:t>← </a:t>
                      </a:r>
                      <a:r>
                        <a:rPr lang="en-US" sz="3200" b="1" i="0" u="sng" dirty="0">
                          <a:solidFill>
                            <a:srgbClr val="FF0000"/>
                          </a:solidFill>
                          <a:latin typeface="Times New Roman" panose="02020603050405020304" pitchFamily="18" charset="0"/>
                          <a:cs typeface="Times New Roman" panose="02020603050405020304" pitchFamily="18" charset="0"/>
                        </a:rPr>
                        <a:t>is the answer in 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12295"/>
                  </a:ext>
                </a:extLst>
              </a:tr>
              <a:tr h="807972">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O  10 x 16 g = 160 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O   160g/284g  X  100%  =  56%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400" b="0" i="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318799"/>
                  </a:ext>
                </a:extLst>
              </a:tr>
              <a:tr h="807972">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Molar mass = 284 g/mole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dirty="0">
                          <a:solidFill>
                            <a:srgbClr val="0033CC"/>
                          </a:solidFill>
                          <a:latin typeface="Times New Roman" panose="02020603050405020304" pitchFamily="18" charset="0"/>
                          <a:cs typeface="Times New Roman" panose="02020603050405020304" pitchFamily="18" charset="0"/>
                        </a:rPr>
                        <a:t>Check  =  100%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rgbClr val="0033CC"/>
                          </a:solidFill>
                          <a:latin typeface="Times New Roman" panose="02020603050405020304" pitchFamily="18" charset="0"/>
                          <a:cs typeface="Times New Roman" panose="02020603050405020304" pitchFamily="18" charset="0"/>
                        </a:rPr>
                        <a:t>Do the math to “check”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6240088"/>
                  </a:ext>
                </a:extLst>
              </a:tr>
            </a:tbl>
          </a:graphicData>
        </a:graphic>
      </p:graphicFrame>
    </p:spTree>
    <p:extLst>
      <p:ext uri="{BB962C8B-B14F-4D97-AF65-F5344CB8AC3E}">
        <p14:creationId xmlns:p14="http://schemas.microsoft.com/office/powerpoint/2010/main" val="19636194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10(S)</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     →    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PO</a:t>
            </a:r>
            <a:r>
              <a:rPr lang="en-US" sz="3600" baseline="-25000" dirty="0">
                <a:latin typeface="Times New Roman" panose="02020603050405020304" pitchFamily="18" charset="0"/>
                <a:cs typeface="Times New Roman" panose="02020603050405020304" pitchFamily="18" charset="0"/>
              </a:rPr>
              <a:t>4(AQ)   </a:t>
            </a:r>
            <a:r>
              <a:rPr lang="en-US" sz="3600" dirty="0">
                <a:latin typeface="Times New Roman" panose="02020603050405020304" pitchFamily="18" charset="0"/>
                <a:cs typeface="Times New Roman" panose="02020603050405020304" pitchFamily="18" charset="0"/>
              </a:rPr>
              <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69  Determine the oxidation state of phosphorus in the phosphoric acid.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9520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2170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69  Determine the oxidation state of phosphorus in the phosphoric acid.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This is the phosphoric acid  →  H</a:t>
            </a:r>
            <a:r>
              <a:rPr lang="en-US" sz="3200" baseline="-25000" dirty="0">
                <a:solidFill>
                  <a:srgbClr val="0033CC"/>
                </a:solidFill>
                <a:latin typeface="Times New Roman" panose="02020603050405020304" pitchFamily="18" charset="0"/>
                <a:cs typeface="Times New Roman" panose="02020603050405020304" pitchFamily="18" charset="0"/>
              </a:rPr>
              <a:t>3</a:t>
            </a:r>
            <a:r>
              <a:rPr lang="en-US" sz="3200" dirty="0">
                <a:solidFill>
                  <a:srgbClr val="0033CC"/>
                </a:solidFill>
                <a:latin typeface="Times New Roman" panose="02020603050405020304" pitchFamily="18" charset="0"/>
                <a:cs typeface="Times New Roman" panose="02020603050405020304" pitchFamily="18" charset="0"/>
              </a:rPr>
              <a:t>PO</a:t>
            </a:r>
            <a:r>
              <a:rPr lang="en-US" sz="3200" baseline="-25000" dirty="0">
                <a:solidFill>
                  <a:srgbClr val="0033CC"/>
                </a:solidFill>
                <a:latin typeface="Times New Roman" panose="02020603050405020304" pitchFamily="18" charset="0"/>
                <a:cs typeface="Times New Roman" panose="02020603050405020304" pitchFamily="18" charset="0"/>
              </a:rPr>
              <a:t>4(AQ)    </a:t>
            </a:r>
            <a:br>
              <a:rPr lang="en-US" sz="3200" baseline="-250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check on table K if you don’t remember, we can wait.  Put your finger into the box to be sure. </a:t>
            </a:r>
            <a:br>
              <a:rPr lang="en-US" sz="2400" dirty="0">
                <a:solidFill>
                  <a:srgbClr val="0033CC"/>
                </a:solidFill>
                <a:latin typeface="Times New Roman" panose="02020603050405020304" pitchFamily="18" charset="0"/>
                <a:cs typeface="Times New Roman" panose="02020603050405020304" pitchFamily="18" charset="0"/>
              </a:rPr>
            </a:br>
            <a:endParaRPr lang="en-US" sz="2400" dirty="0">
              <a:solidFill>
                <a:srgbClr val="0033CC"/>
              </a:solidFill>
              <a:latin typeface="Times New Roman" panose="02020603050405020304" pitchFamily="18" charset="0"/>
              <a:cs typeface="Times New Roman" panose="02020603050405020304" pitchFamily="18" charset="0"/>
            </a:endParaRPr>
          </a:p>
          <a:p>
            <a:pPr algn="ctr"/>
            <a:r>
              <a:rPr lang="en-US" sz="6600" dirty="0">
                <a:solidFill>
                  <a:srgbClr val="0033CC"/>
                </a:solidFill>
                <a:latin typeface="Times New Roman" panose="02020603050405020304" pitchFamily="18" charset="0"/>
                <a:cs typeface="Times New Roman" panose="02020603050405020304" pitchFamily="18" charset="0"/>
              </a:rPr>
              <a:t>H</a:t>
            </a:r>
            <a:r>
              <a:rPr lang="en-US" sz="6600" baseline="-25000" dirty="0">
                <a:solidFill>
                  <a:srgbClr val="0033CC"/>
                </a:solidFill>
                <a:latin typeface="Times New Roman" panose="02020603050405020304" pitchFamily="18" charset="0"/>
                <a:cs typeface="Times New Roman" panose="02020603050405020304" pitchFamily="18" charset="0"/>
              </a:rPr>
              <a:t>3</a:t>
            </a:r>
            <a:r>
              <a:rPr lang="en-US" sz="6600" dirty="0">
                <a:solidFill>
                  <a:srgbClr val="0033CC"/>
                </a:solidFill>
                <a:latin typeface="Times New Roman" panose="02020603050405020304" pitchFamily="18" charset="0"/>
                <a:cs typeface="Times New Roman" panose="02020603050405020304" pitchFamily="18" charset="0"/>
              </a:rPr>
              <a:t>PO</a:t>
            </a:r>
            <a:r>
              <a:rPr lang="en-US" sz="6600" baseline="-25000" dirty="0">
                <a:solidFill>
                  <a:srgbClr val="0033CC"/>
                </a:solidFill>
                <a:latin typeface="Times New Roman" panose="02020603050405020304" pitchFamily="18" charset="0"/>
                <a:cs typeface="Times New Roman" panose="02020603050405020304" pitchFamily="18" charset="0"/>
              </a:rPr>
              <a:t>4</a:t>
            </a:r>
            <a:r>
              <a:rPr lang="en-US" sz="6600" dirty="0">
                <a:solidFill>
                  <a:srgbClr val="0033CC"/>
                </a:solidFill>
                <a:latin typeface="Times New Roman" panose="02020603050405020304" pitchFamily="18" charset="0"/>
                <a:cs typeface="Times New Roman" panose="02020603050405020304" pitchFamily="18" charset="0"/>
              </a:rPr>
              <a:t> </a:t>
            </a:r>
            <a:br>
              <a:rPr lang="en-US" sz="6600" dirty="0">
                <a:solidFill>
                  <a:srgbClr val="0033CC"/>
                </a:solidFill>
                <a:latin typeface="Times New Roman" panose="02020603050405020304" pitchFamily="18" charset="0"/>
                <a:cs typeface="Times New Roman" panose="02020603050405020304" pitchFamily="18" charset="0"/>
              </a:rPr>
            </a:br>
            <a:r>
              <a:rPr lang="en-US" sz="4000" dirty="0">
                <a:solidFill>
                  <a:srgbClr val="0033CC"/>
                </a:solidFill>
                <a:latin typeface="Times New Roman" panose="02020603050405020304" pitchFamily="18" charset="0"/>
                <a:cs typeface="Times New Roman" panose="02020603050405020304" pitchFamily="18" charset="0"/>
              </a:rPr>
              <a:t> </a:t>
            </a:r>
            <a:br>
              <a:rPr lang="en-US" sz="66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Atoms all have selected oxidation states.  H has 2 choices, but </a:t>
            </a:r>
            <a:r>
              <a:rPr lang="en-US" sz="2800" u="sng" dirty="0">
                <a:solidFill>
                  <a:srgbClr val="0033CC"/>
                </a:solidFill>
                <a:latin typeface="Times New Roman" panose="02020603050405020304" pitchFamily="18" charset="0"/>
                <a:cs typeface="Times New Roman" panose="02020603050405020304" pitchFamily="18" charset="0"/>
              </a:rPr>
              <a:t>O must be -2</a:t>
            </a:r>
            <a:r>
              <a:rPr lang="en-US" sz="2800" dirty="0">
                <a:solidFill>
                  <a:srgbClr val="0033CC"/>
                </a:solidFill>
                <a:latin typeface="Times New Roman" panose="02020603050405020304" pitchFamily="18" charset="0"/>
                <a:cs typeface="Times New Roman" panose="02020603050405020304" pitchFamily="18" charset="0"/>
              </a:rPr>
              <a:t> </a:t>
            </a:r>
            <a:br>
              <a:rPr lang="en-US" sz="2800" dirty="0">
                <a:solidFill>
                  <a:srgbClr val="0033CC"/>
                </a:solidFill>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Four oxygen atoms sum up to -8 oxidation. </a:t>
            </a:r>
            <a:br>
              <a:rPr lang="en-US" sz="2800" i="1"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That means the 3 H’s + the P must sum up to +8 for </a:t>
            </a:r>
            <a:r>
              <a:rPr lang="en-US" sz="2800" i="1" dirty="0">
                <a:solidFill>
                  <a:srgbClr val="0033CC"/>
                </a:solidFill>
                <a:latin typeface="Times New Roman" panose="02020603050405020304" pitchFamily="18" charset="0"/>
                <a:cs typeface="Times New Roman" panose="02020603050405020304" pitchFamily="18" charset="0"/>
              </a:rPr>
              <a:t>the molecule to sum to zero</a:t>
            </a:r>
            <a:endParaRPr lang="en-US" sz="2800" dirty="0">
              <a:solidFill>
                <a:srgbClr val="0033CC"/>
              </a:solidFill>
              <a:latin typeface="Times New Roman" panose="02020603050405020304" pitchFamily="18" charset="0"/>
              <a:cs typeface="Times New Roman" panose="02020603050405020304" pitchFamily="18" charset="0"/>
            </a:endParaRPr>
          </a:p>
          <a:p>
            <a:pPr algn="ctr"/>
            <a:endParaRPr lang="en-US" sz="2800" dirty="0">
              <a:solidFill>
                <a:srgbClr val="0033CC"/>
              </a:solidFill>
              <a:latin typeface="Times New Roman" panose="02020603050405020304" pitchFamily="18" charset="0"/>
              <a:cs typeface="Times New Roman" panose="02020603050405020304" pitchFamily="18" charset="0"/>
            </a:endParaRPr>
          </a:p>
          <a:p>
            <a:pPr algn="ctr"/>
            <a:r>
              <a:rPr lang="en-US" sz="3200" dirty="0">
                <a:solidFill>
                  <a:srgbClr val="0033CC"/>
                </a:solidFill>
                <a:latin typeface="Times New Roman" panose="02020603050405020304" pitchFamily="18" charset="0"/>
                <a:cs typeface="Times New Roman" panose="02020603050405020304" pitchFamily="18" charset="0"/>
              </a:rPr>
              <a:t>If we use:  H</a:t>
            </a:r>
            <a:r>
              <a:rPr lang="en-US" sz="3200" baseline="30000" dirty="0">
                <a:solidFill>
                  <a:srgbClr val="0033CC"/>
                </a:solidFill>
                <a:latin typeface="Times New Roman" panose="02020603050405020304" pitchFamily="18" charset="0"/>
                <a:cs typeface="Times New Roman" panose="02020603050405020304" pitchFamily="18" charset="0"/>
              </a:rPr>
              <a:t>+1</a:t>
            </a:r>
            <a:r>
              <a:rPr lang="en-US" sz="3200" dirty="0">
                <a:solidFill>
                  <a:srgbClr val="0033CC"/>
                </a:solidFill>
                <a:latin typeface="Times New Roman" panose="02020603050405020304" pitchFamily="18" charset="0"/>
                <a:cs typeface="Times New Roman" panose="02020603050405020304" pitchFamily="18" charset="0"/>
              </a:rPr>
              <a:t> + H</a:t>
            </a:r>
            <a:r>
              <a:rPr lang="en-US" sz="3200" baseline="30000" dirty="0">
                <a:solidFill>
                  <a:srgbClr val="0033CC"/>
                </a:solidFill>
                <a:latin typeface="Times New Roman" panose="02020603050405020304" pitchFamily="18" charset="0"/>
                <a:cs typeface="Times New Roman" panose="02020603050405020304" pitchFamily="18" charset="0"/>
              </a:rPr>
              <a:t> +1</a:t>
            </a:r>
            <a:r>
              <a:rPr lang="en-US" sz="3200" dirty="0">
                <a:solidFill>
                  <a:srgbClr val="0033CC"/>
                </a:solidFill>
                <a:latin typeface="Times New Roman" panose="02020603050405020304" pitchFamily="18" charset="0"/>
                <a:cs typeface="Times New Roman" panose="02020603050405020304" pitchFamily="18" charset="0"/>
              </a:rPr>
              <a:t> + H</a:t>
            </a:r>
            <a:r>
              <a:rPr lang="en-US" sz="3200" baseline="30000" dirty="0">
                <a:solidFill>
                  <a:srgbClr val="0033CC"/>
                </a:solidFill>
                <a:latin typeface="Times New Roman" panose="02020603050405020304" pitchFamily="18" charset="0"/>
                <a:cs typeface="Times New Roman" panose="02020603050405020304" pitchFamily="18" charset="0"/>
              </a:rPr>
              <a:t> +1</a:t>
            </a:r>
            <a:r>
              <a:rPr lang="en-US" sz="3200" dirty="0">
                <a:solidFill>
                  <a:srgbClr val="0033CC"/>
                </a:solidFill>
                <a:latin typeface="Times New Roman" panose="02020603050405020304" pitchFamily="18" charset="0"/>
                <a:cs typeface="Times New Roman" panose="02020603050405020304" pitchFamily="18" charset="0"/>
              </a:rPr>
              <a:t> + P</a:t>
            </a:r>
            <a:r>
              <a:rPr lang="en-US" sz="3200" baseline="30000" dirty="0">
                <a:solidFill>
                  <a:srgbClr val="0033CC"/>
                </a:solidFill>
                <a:latin typeface="Times New Roman" panose="02020603050405020304" pitchFamily="18" charset="0"/>
                <a:cs typeface="Times New Roman" panose="02020603050405020304" pitchFamily="18" charset="0"/>
              </a:rPr>
              <a:t> +5</a:t>
            </a:r>
            <a:r>
              <a:rPr lang="en-US" sz="3200" dirty="0">
                <a:solidFill>
                  <a:srgbClr val="0033CC"/>
                </a:solidFill>
                <a:latin typeface="Times New Roman" panose="02020603050405020304" pitchFamily="18" charset="0"/>
                <a:cs typeface="Times New Roman" panose="02020603050405020304" pitchFamily="18" charset="0"/>
              </a:rPr>
              <a:t> =  +8 (perfect)    </a:t>
            </a:r>
            <a:r>
              <a:rPr lang="en-US" sz="3600" dirty="0">
                <a:solidFill>
                  <a:srgbClr val="FF0000"/>
                </a:solidFill>
                <a:latin typeface="Times New Roman" panose="02020603050405020304" pitchFamily="18" charset="0"/>
                <a:cs typeface="Times New Roman" panose="02020603050405020304" pitchFamily="18" charset="0"/>
              </a:rPr>
              <a:t>Phosphorous is +5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8527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Calcium oxide,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also known as lime, is an important industrial chemical. Lime can be obtained by the heating of limestone, which is mainly calcium carbonate, CaCO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This is the equation representing the reaction for the production of lime: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CaCO</a:t>
            </a:r>
            <a:r>
              <a:rPr lang="en-US" sz="3200" baseline="-25000" dirty="0">
                <a:latin typeface="Times New Roman" panose="02020603050405020304" pitchFamily="18" charset="0"/>
                <a:cs typeface="Times New Roman" panose="02020603050405020304" pitchFamily="18" charset="0"/>
              </a:rPr>
              <a:t>3(S)   </a:t>
            </a:r>
            <a:r>
              <a:rPr lang="en-US" sz="3200" dirty="0">
                <a:latin typeface="Times New Roman" panose="02020603050405020304" pitchFamily="18" charset="0"/>
                <a:cs typeface="Times New Roman" panose="02020603050405020304" pitchFamily="18" charset="0"/>
              </a:rPr>
              <a:t>+  heat  →  </a:t>
            </a:r>
            <a:r>
              <a:rPr lang="en-US" sz="3200" dirty="0" err="1">
                <a:latin typeface="Times New Roman" panose="02020603050405020304" pitchFamily="18" charset="0"/>
                <a:cs typeface="Times New Roman" panose="02020603050405020304" pitchFamily="18" charset="0"/>
              </a:rPr>
              <a:t>CaO</a:t>
            </a:r>
            <a:r>
              <a:rPr lang="en-US" sz="3200" baseline="-250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 CO</a:t>
            </a:r>
            <a:r>
              <a:rPr lang="en-US" sz="3200" baseline="-25000" dirty="0">
                <a:latin typeface="Times New Roman" panose="02020603050405020304" pitchFamily="18" charset="0"/>
                <a:cs typeface="Times New Roman" panose="02020603050405020304" pitchFamily="18" charset="0"/>
              </a:rPr>
              <a:t>2(G)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State the solubility of limestone in water.</a:t>
            </a: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406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Compared to the number of electron shells and radius of an aluminum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atom in the ground state, a boron atom in the ground state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fewer electron shells and a smaller radius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fewer electron shells and a larger radius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more electron shells and a smaller radius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more electron shells and a larger radius</a:t>
            </a:r>
          </a:p>
        </p:txBody>
      </p:sp>
    </p:spTree>
    <p:extLst>
      <p:ext uri="{BB962C8B-B14F-4D97-AF65-F5344CB8AC3E}">
        <p14:creationId xmlns:p14="http://schemas.microsoft.com/office/powerpoint/2010/main" val="6783161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74030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Calcium oxide,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also known as lime, is an important industrial chemical. Lime can be obtained by the heating of </a:t>
            </a:r>
            <a:r>
              <a:rPr lang="en-US" sz="2400" dirty="0">
                <a:solidFill>
                  <a:srgbClr val="0033CC"/>
                </a:solidFill>
                <a:latin typeface="Times New Roman" panose="02020603050405020304" pitchFamily="18" charset="0"/>
                <a:cs typeface="Times New Roman" panose="02020603050405020304" pitchFamily="18" charset="0"/>
              </a:rPr>
              <a:t>limestone, which is mainly calcium carbonate, CaCO</a:t>
            </a:r>
            <a:r>
              <a:rPr lang="en-US" sz="2400" baseline="-25000" dirty="0">
                <a:solidFill>
                  <a:srgbClr val="0033CC"/>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This is the equation representing the reaction for the production of lime: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CaCO</a:t>
            </a:r>
            <a:r>
              <a:rPr lang="en-US" sz="2400" baseline="-25000" dirty="0">
                <a:latin typeface="Times New Roman" panose="02020603050405020304" pitchFamily="18" charset="0"/>
                <a:cs typeface="Times New Roman" panose="02020603050405020304" pitchFamily="18" charset="0"/>
              </a:rPr>
              <a:t>3(S)   </a:t>
            </a:r>
            <a:r>
              <a:rPr lang="en-US" sz="2400" dirty="0">
                <a:latin typeface="Times New Roman" panose="02020603050405020304" pitchFamily="18" charset="0"/>
                <a:cs typeface="Times New Roman" panose="02020603050405020304" pitchFamily="18" charset="0"/>
              </a:rPr>
              <a:t>+  heat  →  </a:t>
            </a:r>
            <a:r>
              <a:rPr lang="en-US" sz="2400" dirty="0" err="1">
                <a:latin typeface="Times New Roman" panose="02020603050405020304" pitchFamily="18" charset="0"/>
                <a:cs typeface="Times New Roman" panose="02020603050405020304" pitchFamily="18" charset="0"/>
              </a:rPr>
              <a:t>CaO</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CO</a:t>
            </a:r>
            <a:r>
              <a:rPr lang="en-US" sz="2400" baseline="-25000" dirty="0">
                <a:latin typeface="Times New Roman" panose="02020603050405020304" pitchFamily="18" charset="0"/>
                <a:cs typeface="Times New Roman" panose="02020603050405020304" pitchFamily="18" charset="0"/>
              </a:rPr>
              <a:t>2(G)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State the solubility of limestone in water.</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16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This is a table F problem, is calcium carbonate soluble in water?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Carbonates make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insoluble compounds in water,</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except with Group 1 metal cations,</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or NH</a:t>
            </a:r>
            <a:r>
              <a:rPr lang="en-US" sz="3200" baseline="-25000" dirty="0">
                <a:solidFill>
                  <a:srgbClr val="0033CC"/>
                </a:solidFill>
                <a:latin typeface="Times New Roman" panose="02020603050405020304" pitchFamily="18" charset="0"/>
                <a:cs typeface="Times New Roman" panose="02020603050405020304" pitchFamily="18" charset="0"/>
              </a:rPr>
              <a:t>4</a:t>
            </a:r>
            <a:r>
              <a:rPr lang="en-US" sz="3200" baseline="30000" dirty="0">
                <a:solidFill>
                  <a:srgbClr val="0033CC"/>
                </a:solidFill>
                <a:latin typeface="Times New Roman" panose="02020603050405020304" pitchFamily="18" charset="0"/>
                <a:cs typeface="Times New Roman" panose="02020603050405020304" pitchFamily="18" charset="0"/>
              </a:rPr>
              <a:t>+1</a:t>
            </a:r>
            <a:r>
              <a:rPr lang="en-US" sz="3200" dirty="0">
                <a:solidFill>
                  <a:srgbClr val="0033CC"/>
                </a:solidFill>
                <a:latin typeface="Times New Roman" panose="02020603050405020304" pitchFamily="18" charset="0"/>
                <a:cs typeface="Times New Roman" panose="02020603050405020304" pitchFamily="18" charset="0"/>
              </a:rPr>
              <a:t>.  Calcium is in group 2</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Calcium carbonate is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INSOLUBLE in water</a:t>
            </a:r>
            <a:r>
              <a:rPr lang="en-US" sz="3200" dirty="0">
                <a:solidFill>
                  <a:srgbClr val="0033CC"/>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Table&#10;&#10;Description automatically generated">
            <a:extLst>
              <a:ext uri="{FF2B5EF4-FFF2-40B4-BE49-F238E27FC236}">
                <a16:creationId xmlns:a16="http://schemas.microsoft.com/office/drawing/2014/main" id="{2CEAE55E-6C8E-5D28-FA43-5E2F8EE9C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367" y="3429000"/>
            <a:ext cx="5692633" cy="3368332"/>
          </a:xfrm>
          <a:prstGeom prst="rect">
            <a:avLst/>
          </a:prstGeom>
        </p:spPr>
      </p:pic>
      <p:cxnSp>
        <p:nvCxnSpPr>
          <p:cNvPr id="6" name="Straight Arrow Connector 5">
            <a:extLst>
              <a:ext uri="{FF2B5EF4-FFF2-40B4-BE49-F238E27FC236}">
                <a16:creationId xmlns:a16="http://schemas.microsoft.com/office/drawing/2014/main" id="{C95EF920-4F3A-B4F9-CBAC-C63B96CB2B29}"/>
              </a:ext>
            </a:extLst>
          </p:cNvPr>
          <p:cNvCxnSpPr/>
          <p:nvPr/>
        </p:nvCxnSpPr>
        <p:spPr>
          <a:xfrm>
            <a:off x="3738623" y="3819646"/>
            <a:ext cx="5856790" cy="694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42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37097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Calcium oxide,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also known as lime, is an important industrial chemical. Lime can be obtained by the heating of limestone, which is mainly calcium carbonate, CaCO</a:t>
            </a:r>
            <a:r>
              <a:rPr 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This is the equation representing the reaction for the production of lime: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CaCO</a:t>
            </a:r>
            <a:r>
              <a:rPr lang="en-US" sz="3600" baseline="-25000" dirty="0">
                <a:latin typeface="Times New Roman" panose="02020603050405020304" pitchFamily="18" charset="0"/>
                <a:cs typeface="Times New Roman" panose="02020603050405020304" pitchFamily="18" charset="0"/>
              </a:rPr>
              <a:t>3(S)   </a:t>
            </a:r>
            <a:r>
              <a:rPr lang="en-US" sz="3600" dirty="0">
                <a:latin typeface="Times New Roman" panose="02020603050405020304" pitchFamily="18" charset="0"/>
                <a:cs typeface="Times New Roman" panose="02020603050405020304" pitchFamily="18" charset="0"/>
              </a:rPr>
              <a:t>+  heat  →  </a:t>
            </a:r>
            <a:r>
              <a:rPr lang="en-US" sz="3600" dirty="0" err="1">
                <a:latin typeface="Times New Roman" panose="02020603050405020304" pitchFamily="18" charset="0"/>
                <a:cs typeface="Times New Roman" panose="02020603050405020304" pitchFamily="18" charset="0"/>
              </a:rPr>
              <a:t>CaO</a:t>
            </a:r>
            <a:r>
              <a:rPr lang="en-US" sz="3600" baseline="-25000" dirty="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 CO</a:t>
            </a:r>
            <a:r>
              <a:rPr lang="en-US" sz="3600" baseline="-25000" dirty="0">
                <a:latin typeface="Times New Roman" panose="02020603050405020304" pitchFamily="18" charset="0"/>
                <a:cs typeface="Times New Roman" panose="02020603050405020304" pitchFamily="18" charset="0"/>
              </a:rPr>
              <a:t>2(G) </a:t>
            </a:r>
            <a:endParaRPr lang="en-US" sz="2400" baseline="-250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71  State evidence from the equation that the reaction to form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lime is endothermic</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You could say this at least three different ways, either are okay:</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The energy term is on the reactant side of the equation.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Heat is on the left side of the equation.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Heat must be added to decompose limestone and form lime.</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3851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7875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Calcium oxide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also known as lime, is an important industrial chemical. Lime can be obtained by the heating of limestone, which is mainly calcium carbonate, CaCO</a:t>
            </a:r>
            <a:r>
              <a:rPr 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This is the equation representing the reaction for the production of lime: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CaCO</a:t>
            </a:r>
            <a:r>
              <a:rPr lang="en-US" sz="3600" baseline="-25000" dirty="0">
                <a:latin typeface="Times New Roman" panose="02020603050405020304" pitchFamily="18" charset="0"/>
                <a:cs typeface="Times New Roman" panose="02020603050405020304" pitchFamily="18" charset="0"/>
              </a:rPr>
              <a:t>3(S)   </a:t>
            </a:r>
            <a:r>
              <a:rPr lang="en-US" sz="3600" dirty="0">
                <a:latin typeface="Times New Roman" panose="02020603050405020304" pitchFamily="18" charset="0"/>
                <a:cs typeface="Times New Roman" panose="02020603050405020304" pitchFamily="18" charset="0"/>
              </a:rPr>
              <a:t>+  heat  →  </a:t>
            </a:r>
            <a:r>
              <a:rPr lang="en-US" sz="3600" dirty="0" err="1">
                <a:latin typeface="Times New Roman" panose="02020603050405020304" pitchFamily="18" charset="0"/>
                <a:cs typeface="Times New Roman" panose="02020603050405020304" pitchFamily="18" charset="0"/>
              </a:rPr>
              <a:t>CaO</a:t>
            </a:r>
            <a:r>
              <a:rPr lang="en-US" sz="3600" baseline="-25000" dirty="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 CO</a:t>
            </a:r>
            <a:r>
              <a:rPr lang="en-US" sz="3600" baseline="-25000" dirty="0">
                <a:latin typeface="Times New Roman" panose="02020603050405020304" pitchFamily="18" charset="0"/>
                <a:cs typeface="Times New Roman" panose="02020603050405020304" pitchFamily="18" charset="0"/>
              </a:rPr>
              <a:t>2(G) </a:t>
            </a:r>
            <a:endParaRPr lang="en-US" sz="2400" baseline="-250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72  Identify the noble gas that has atoms in the ground state with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same electron configuration as the calcium ion, in the ground state,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in the CaCO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33CC"/>
                </a:solidFill>
                <a:latin typeface="Times New Roman" panose="02020603050405020304" pitchFamily="18" charset="0"/>
                <a:cs typeface="Times New Roman" panose="02020603050405020304" pitchFamily="18" charset="0"/>
              </a:rPr>
              <a:t>CaCO</a:t>
            </a:r>
            <a:r>
              <a:rPr lang="en-US" sz="3200" i="1" baseline="-25000" dirty="0">
                <a:solidFill>
                  <a:srgbClr val="0033CC"/>
                </a:solidFill>
                <a:latin typeface="Times New Roman" panose="02020603050405020304" pitchFamily="18" charset="0"/>
                <a:cs typeface="Times New Roman" panose="02020603050405020304" pitchFamily="18" charset="0"/>
              </a:rPr>
              <a:t>3 </a:t>
            </a:r>
            <a:r>
              <a:rPr lang="en-US" sz="3200" i="1" dirty="0">
                <a:solidFill>
                  <a:srgbClr val="0033CC"/>
                </a:solidFill>
                <a:latin typeface="Times New Roman" panose="02020603050405020304" pitchFamily="18" charset="0"/>
                <a:cs typeface="Times New Roman" panose="02020603050405020304" pitchFamily="18" charset="0"/>
              </a:rPr>
              <a:t> forms from the Ca</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cation and the CO</a:t>
            </a:r>
            <a:r>
              <a:rPr lang="en-US" sz="3200" i="1" baseline="-25000" dirty="0">
                <a:solidFill>
                  <a:srgbClr val="0033CC"/>
                </a:solidFill>
                <a:latin typeface="Times New Roman" panose="02020603050405020304" pitchFamily="18" charset="0"/>
                <a:cs typeface="Times New Roman" panose="02020603050405020304" pitchFamily="18" charset="0"/>
              </a:rPr>
              <a:t>3</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anion in a 1:1 ratio,</a:t>
            </a:r>
            <a:br>
              <a:rPr lang="en-US" sz="3200" i="1" dirty="0">
                <a:solidFill>
                  <a:srgbClr val="0033CC"/>
                </a:solidFill>
                <a:latin typeface="Times New Roman" panose="02020603050405020304" pitchFamily="18" charset="0"/>
                <a:cs typeface="Times New Roman" panose="02020603050405020304" pitchFamily="18" charset="0"/>
              </a:rPr>
            </a:br>
            <a:br>
              <a:rPr lang="en-US" sz="3200" i="1"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 Calcium has a 2-8-8-2 electron configuration as an atom.  </a:t>
            </a:r>
            <a:br>
              <a:rPr lang="en-US" sz="3200" i="1"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  It “loses” 2 valence electrons to become the Ca</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cation.  </a:t>
            </a:r>
            <a:br>
              <a:rPr lang="en-US" sz="3200" i="1"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 That means Ca</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has  a 2-8-8 electron configuration, matching </a:t>
            </a:r>
            <a:r>
              <a:rPr lang="en-US" sz="3200" b="1" u="sng" dirty="0">
                <a:solidFill>
                  <a:srgbClr val="FF0000"/>
                </a:solidFill>
                <a:latin typeface="Times New Roman" panose="02020603050405020304" pitchFamily="18" charset="0"/>
                <a:cs typeface="Times New Roman" panose="02020603050405020304" pitchFamily="18" charset="0"/>
              </a:rPr>
              <a:t>ARGON</a:t>
            </a:r>
          </a:p>
        </p:txBody>
      </p:sp>
    </p:spTree>
    <p:extLst>
      <p:ext uri="{BB962C8B-B14F-4D97-AF65-F5344CB8AC3E}">
        <p14:creationId xmlns:p14="http://schemas.microsoft.com/office/powerpoint/2010/main" val="23627964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Calcium oxide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also known as lime, is an important industrial chemical. Lime can be obtained by the heating of limestone, which is mainly calcium carbonate, CaCO</a:t>
            </a:r>
            <a:r>
              <a:rPr 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This is the equation representing the reaction for the production of lime: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CaCO</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3(S)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heat  →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CO</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endParaRPr 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73  </a:t>
            </a:r>
            <a:r>
              <a:rPr lang="en-US" sz="3200" dirty="0">
                <a:latin typeface="Times New Roman" panose="02020603050405020304" pitchFamily="18" charset="0"/>
                <a:cs typeface="Times New Roman" panose="02020603050405020304" pitchFamily="18" charset="0"/>
              </a:rPr>
              <a:t>State the type of chemical bonding in a sample of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CaO</a:t>
            </a:r>
            <a:r>
              <a:rPr lang="en-US" sz="3600" dirty="0">
                <a:solidFill>
                  <a:srgbClr val="0033CC"/>
                </a:solidFill>
                <a:latin typeface="Times New Roman" panose="02020603050405020304" pitchFamily="18" charset="0"/>
                <a:cs typeface="Times New Roman" panose="02020603050405020304" pitchFamily="18" charset="0"/>
              </a:rPr>
              <a:t> is calcium oxide formed when the calcium cation and </a:t>
            </a:r>
            <a:br>
              <a:rPr lang="en-US" sz="3600" dirty="0">
                <a:solidFill>
                  <a:srgbClr val="0033CC"/>
                </a:solidFill>
                <a:latin typeface="Times New Roman" panose="02020603050405020304" pitchFamily="18" charset="0"/>
                <a:cs typeface="Times New Roman" panose="02020603050405020304" pitchFamily="18" charset="0"/>
              </a:rPr>
            </a:br>
            <a:r>
              <a:rPr lang="en-US" sz="3600" dirty="0">
                <a:solidFill>
                  <a:srgbClr val="0033CC"/>
                </a:solidFill>
                <a:latin typeface="Times New Roman" panose="02020603050405020304" pitchFamily="18" charset="0"/>
                <a:cs typeface="Times New Roman" panose="02020603050405020304" pitchFamily="18" charset="0"/>
              </a:rPr>
              <a:t>  the oxide anion come together (very tightly) in a 1:1 ratio,</a:t>
            </a:r>
            <a:br>
              <a:rPr lang="en-US" sz="3600" dirty="0">
                <a:solidFill>
                  <a:srgbClr val="0033CC"/>
                </a:solidFill>
                <a:latin typeface="Times New Roman" panose="02020603050405020304" pitchFamily="18" charset="0"/>
                <a:cs typeface="Times New Roman" panose="02020603050405020304" pitchFamily="18" charset="0"/>
              </a:rPr>
            </a:br>
            <a:r>
              <a:rPr lang="en-US" sz="3600" dirty="0">
                <a:solidFill>
                  <a:srgbClr val="0033CC"/>
                </a:solidFill>
                <a:latin typeface="Times New Roman" panose="02020603050405020304" pitchFamily="18" charset="0"/>
                <a:cs typeface="Times New Roman" panose="02020603050405020304" pitchFamily="18" charset="0"/>
              </a:rPr>
              <a:t>  in an </a:t>
            </a:r>
            <a:r>
              <a:rPr lang="en-US" sz="3600" b="1" dirty="0">
                <a:solidFill>
                  <a:srgbClr val="FF0000"/>
                </a:solidFill>
                <a:latin typeface="Times New Roman" panose="02020603050405020304" pitchFamily="18" charset="0"/>
                <a:cs typeface="Times New Roman" panose="02020603050405020304" pitchFamily="18" charset="0"/>
              </a:rPr>
              <a:t>IONIC BOND </a:t>
            </a:r>
            <a:br>
              <a:rPr lang="en-US" sz="3600" dirty="0">
                <a:solidFill>
                  <a:srgbClr val="0033CC"/>
                </a:solidFill>
                <a:latin typeface="Times New Roman" panose="02020603050405020304" pitchFamily="18" charset="0"/>
                <a:cs typeface="Times New Roman" panose="02020603050405020304" pitchFamily="18" charset="0"/>
              </a:rPr>
            </a:br>
            <a:br>
              <a:rPr lang="en-US" sz="3600" dirty="0">
                <a:solidFill>
                  <a:srgbClr val="0033CC"/>
                </a:solidFill>
                <a:latin typeface="Times New Roman" panose="02020603050405020304" pitchFamily="18" charset="0"/>
                <a:cs typeface="Times New Roman" panose="02020603050405020304" pitchFamily="18" charset="0"/>
              </a:rPr>
            </a:br>
            <a:r>
              <a:rPr lang="en-US" sz="3600" dirty="0">
                <a:solidFill>
                  <a:srgbClr val="0033CC"/>
                </a:solidFill>
                <a:latin typeface="Times New Roman" panose="02020603050405020304" pitchFamily="18" charset="0"/>
                <a:cs typeface="Times New Roman" panose="02020603050405020304" pitchFamily="18" charset="0"/>
              </a:rPr>
              <a:t>  </a:t>
            </a:r>
            <a:r>
              <a:rPr lang="en-US" sz="3600" i="1" dirty="0">
                <a:solidFill>
                  <a:srgbClr val="0033CC"/>
                </a:solidFill>
                <a:latin typeface="Times New Roman" panose="02020603050405020304" pitchFamily="18" charset="0"/>
                <a:cs typeface="Times New Roman" panose="02020603050405020304" pitchFamily="18" charset="0"/>
              </a:rPr>
              <a:t>Criss cross the ion charges to get  </a:t>
            </a:r>
            <a:r>
              <a:rPr lang="en-US" sz="3200" i="1" dirty="0">
                <a:solidFill>
                  <a:srgbClr val="0033CC"/>
                </a:solidFill>
                <a:latin typeface="Times New Roman" panose="02020603050405020304" pitchFamily="18" charset="0"/>
                <a:cs typeface="Times New Roman" panose="02020603050405020304" pitchFamily="18" charset="0"/>
              </a:rPr>
              <a:t>Ca</a:t>
            </a:r>
            <a:r>
              <a:rPr lang="en-US" sz="3200" i="1" baseline="30000" dirty="0">
                <a:solidFill>
                  <a:srgbClr val="0033CC"/>
                </a:solidFill>
                <a:latin typeface="Times New Roman" panose="02020603050405020304" pitchFamily="18" charset="0"/>
                <a:cs typeface="Times New Roman" panose="02020603050405020304" pitchFamily="18" charset="0"/>
              </a:rPr>
              <a:t>+2 </a:t>
            </a:r>
            <a:r>
              <a:rPr lang="en-US" sz="3200" i="1" dirty="0">
                <a:solidFill>
                  <a:srgbClr val="0033CC"/>
                </a:solidFill>
                <a:latin typeface="Times New Roman" panose="02020603050405020304" pitchFamily="18" charset="0"/>
                <a:cs typeface="Times New Roman" panose="02020603050405020304" pitchFamily="18" charset="0"/>
              </a:rPr>
              <a:t>and O</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  </a:t>
            </a:r>
            <a:r>
              <a:rPr lang="en-US" sz="3200" i="1" dirty="0" err="1">
                <a:solidFill>
                  <a:srgbClr val="0033CC"/>
                </a:solidFill>
                <a:latin typeface="Times New Roman" panose="02020603050405020304" pitchFamily="18" charset="0"/>
                <a:cs typeface="Times New Roman" panose="02020603050405020304" pitchFamily="18" charset="0"/>
              </a:rPr>
              <a:t>CaO</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0098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During a laboratory activity, a student places 20.0 mL of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of unknown concentration into a flask. The solution is titrated with 0.10 M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until the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is exactly neutralized. </a:t>
            </a:r>
          </a:p>
          <a:p>
            <a:r>
              <a:rPr lang="en-US" sz="2400" dirty="0">
                <a:latin typeface="Times New Roman" panose="02020603050405020304" pitchFamily="18" charset="0"/>
                <a:cs typeface="Times New Roman" panose="02020603050405020304" pitchFamily="18" charset="0"/>
              </a:rPr>
              <a:t>At the end of the titration, the volume of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added is 42.0 </a:t>
            </a:r>
            <a:r>
              <a:rPr lang="en-US" sz="2400" dirty="0" err="1">
                <a:latin typeface="Times New Roman" panose="02020603050405020304" pitchFamily="18" charset="0"/>
                <a:cs typeface="Times New Roman" panose="02020603050405020304" pitchFamily="18" charset="0"/>
              </a:rPr>
              <a:t>mL.</a:t>
            </a:r>
            <a:r>
              <a:rPr lang="en-US" sz="2400" dirty="0">
                <a:latin typeface="Times New Roman" panose="02020603050405020304" pitchFamily="18" charset="0"/>
                <a:cs typeface="Times New Roman" panose="02020603050405020304" pitchFamily="18" charset="0"/>
              </a:rPr>
              <a:t>  During the laboratory activity appropriate safety equipment was used and safety procedures were followed.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74  Compare the number of moles of H</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ions to the number of moles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OH</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ions in the titration mixture when the HCl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is exactly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neutralized by the KOH</a:t>
            </a:r>
            <a:r>
              <a:rPr lang="en-US" sz="3200" baseline="-25000" dirty="0">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8965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During a laboratory activity, a student places 20.0 mL of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of unknown concentration into a flask. The solution is titrated with 0.10 M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until the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is exactly neutralized. </a:t>
            </a:r>
          </a:p>
          <a:p>
            <a:r>
              <a:rPr lang="en-US" sz="2400" dirty="0">
                <a:latin typeface="Times New Roman" panose="02020603050405020304" pitchFamily="18" charset="0"/>
                <a:cs typeface="Times New Roman" panose="02020603050405020304" pitchFamily="18" charset="0"/>
              </a:rPr>
              <a:t>At the end of the titration, the volume of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added is 42.0 </a:t>
            </a:r>
            <a:r>
              <a:rPr lang="en-US" sz="2400" dirty="0" err="1">
                <a:latin typeface="Times New Roman" panose="02020603050405020304" pitchFamily="18" charset="0"/>
                <a:cs typeface="Times New Roman" panose="02020603050405020304" pitchFamily="18" charset="0"/>
              </a:rPr>
              <a:t>mL.</a:t>
            </a:r>
            <a:r>
              <a:rPr lang="en-US" sz="2400" dirty="0">
                <a:latin typeface="Times New Roman" panose="02020603050405020304" pitchFamily="18" charset="0"/>
                <a:cs typeface="Times New Roman" panose="02020603050405020304" pitchFamily="18" charset="0"/>
              </a:rPr>
              <a:t>  During the laboratory activity appropriate safety equipment was used and safety procedures were followed.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74  Compare the number of moles of H</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ions to the number </a:t>
            </a:r>
            <a:r>
              <a:rPr lang="en-US" sz="3200">
                <a:latin typeface="Times New Roman" panose="02020603050405020304" pitchFamily="18" charset="0"/>
                <a:cs typeface="Times New Roman" panose="02020603050405020304" pitchFamily="18" charset="0"/>
              </a:rPr>
              <a:t>of moles</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OH</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ions in the titration mixture when the HCl</a:t>
            </a:r>
            <a:r>
              <a:rPr lang="en-US" sz="3200" baseline="-25000" dirty="0">
                <a:latin typeface="Times New Roman" panose="02020603050405020304" pitchFamily="18" charset="0"/>
                <a:cs typeface="Times New Roman" panose="02020603050405020304" pitchFamily="18" charset="0"/>
              </a:rPr>
              <a:t>(AQ) </a:t>
            </a:r>
            <a:r>
              <a:rPr lang="en-US" sz="3200">
                <a:latin typeface="Times New Roman" panose="02020603050405020304" pitchFamily="18" charset="0"/>
                <a:cs typeface="Times New Roman" panose="02020603050405020304" pitchFamily="18" charset="0"/>
              </a:rPr>
              <a:t>is exactly</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neutralized by the KOH</a:t>
            </a:r>
            <a:r>
              <a:rPr lang="en-US" sz="3200" baseline="-25000" dirty="0">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6632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During a laboratory activity, a student places 20.0 mL of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of unknown concentration into a flask. The solution is titrated with 0.10 M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until the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is exactly neutralized. </a:t>
            </a:r>
          </a:p>
          <a:p>
            <a:r>
              <a:rPr lang="en-US" sz="2400" dirty="0">
                <a:latin typeface="Times New Roman" panose="02020603050405020304" pitchFamily="18" charset="0"/>
                <a:cs typeface="Times New Roman" panose="02020603050405020304" pitchFamily="18" charset="0"/>
              </a:rPr>
              <a:t>At the end of the titration, the volume of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added is 42.0 </a:t>
            </a:r>
            <a:r>
              <a:rPr lang="en-US" sz="2400" dirty="0" err="1">
                <a:latin typeface="Times New Roman" panose="02020603050405020304" pitchFamily="18" charset="0"/>
                <a:cs typeface="Times New Roman" panose="02020603050405020304" pitchFamily="18" charset="0"/>
              </a:rPr>
              <a:t>mL.</a:t>
            </a:r>
            <a:r>
              <a:rPr lang="en-US" sz="2400" dirty="0">
                <a:latin typeface="Times New Roman" panose="02020603050405020304" pitchFamily="18" charset="0"/>
                <a:cs typeface="Times New Roman" panose="02020603050405020304" pitchFamily="18" charset="0"/>
              </a:rPr>
              <a:t>  During the laboratory activity appropriate safety equipment was used and safety procedures were followed.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75  Determine the concentration of the HCl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using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titration data.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1943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During a laboratory activity, a student places 20.0 mL of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of unknown concentration into a flask. The solution is titrated with 0.10 M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until the HCl</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is exactly neutralized. </a:t>
            </a:r>
          </a:p>
          <a:p>
            <a:r>
              <a:rPr lang="en-US" sz="2400" dirty="0">
                <a:latin typeface="Times New Roman" panose="02020603050405020304" pitchFamily="18" charset="0"/>
                <a:cs typeface="Times New Roman" panose="02020603050405020304" pitchFamily="18" charset="0"/>
              </a:rPr>
              <a:t>At the end of the titration, the volume of KOH</a:t>
            </a:r>
            <a:r>
              <a:rPr lang="en-US" sz="2400" baseline="-25000" dirty="0">
                <a:latin typeface="Times New Roman" panose="02020603050405020304" pitchFamily="18" charset="0"/>
                <a:cs typeface="Times New Roman" panose="02020603050405020304" pitchFamily="18" charset="0"/>
              </a:rPr>
              <a:t>(AQ) </a:t>
            </a:r>
            <a:r>
              <a:rPr lang="en-US" sz="2400" dirty="0">
                <a:latin typeface="Times New Roman" panose="02020603050405020304" pitchFamily="18" charset="0"/>
                <a:cs typeface="Times New Roman" panose="02020603050405020304" pitchFamily="18" charset="0"/>
              </a:rPr>
              <a:t>added is 42.0 </a:t>
            </a:r>
            <a:r>
              <a:rPr lang="en-US" sz="2400" dirty="0" err="1">
                <a:latin typeface="Times New Roman" panose="02020603050405020304" pitchFamily="18" charset="0"/>
                <a:cs typeface="Times New Roman" panose="02020603050405020304" pitchFamily="18" charset="0"/>
              </a:rPr>
              <a:t>mL.</a:t>
            </a:r>
            <a:r>
              <a:rPr lang="en-US" sz="2400" dirty="0">
                <a:latin typeface="Times New Roman" panose="02020603050405020304" pitchFamily="18" charset="0"/>
                <a:cs typeface="Times New Roman" panose="02020603050405020304" pitchFamily="18" charset="0"/>
              </a:rPr>
              <a:t>  During the laboratory activity appropriate safety equipment was used and safety procedures were followed.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75  Determine the concentration of the HCl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using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titration data.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754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90876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scientific sampling instrument landed on a comet. Four of the organic compounds detected on the comet are methyl isocyanate, propanone, </a:t>
            </a:r>
            <a:r>
              <a:rPr lang="en-US" sz="2800" dirty="0" err="1">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and ethanamide. The structural formula for methyl isocyanate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76  Identify the element in these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four compounds that makes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them organic compounds.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descr="Chart&#10;&#10;Description automatically generated">
            <a:extLst>
              <a:ext uri="{FF2B5EF4-FFF2-40B4-BE49-F238E27FC236}">
                <a16:creationId xmlns:a16="http://schemas.microsoft.com/office/drawing/2014/main" id="{BF9CAFAF-EDB0-CA99-7F85-A4CD4B939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758" y="1384995"/>
            <a:ext cx="4451891" cy="2400328"/>
          </a:xfrm>
          <a:prstGeom prst="rect">
            <a:avLst/>
          </a:prstGeom>
        </p:spPr>
      </p:pic>
    </p:spTree>
    <p:extLst>
      <p:ext uri="{BB962C8B-B14F-4D97-AF65-F5344CB8AC3E}">
        <p14:creationId xmlns:p14="http://schemas.microsoft.com/office/powerpoint/2010/main" val="15112792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90876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scientific sampling instrument landed on a comet. Four of the organic compounds detected on the comet are methyl isocyanate, propanone, </a:t>
            </a:r>
            <a:r>
              <a:rPr lang="en-US" sz="2800" dirty="0" err="1">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and ethanamide. The structural formula for methyl isocyanate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76  Identify the element in these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four compounds that makes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them organic compounds.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descr="Chart&#10;&#10;Description automatically generated">
            <a:extLst>
              <a:ext uri="{FF2B5EF4-FFF2-40B4-BE49-F238E27FC236}">
                <a16:creationId xmlns:a16="http://schemas.microsoft.com/office/drawing/2014/main" id="{BF9CAFAF-EDB0-CA99-7F85-A4CD4B939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758" y="1384995"/>
            <a:ext cx="4451891" cy="2400328"/>
          </a:xfrm>
          <a:prstGeom prst="rect">
            <a:avLst/>
          </a:prstGeom>
        </p:spPr>
      </p:pic>
    </p:spTree>
    <p:extLst>
      <p:ext uri="{BB962C8B-B14F-4D97-AF65-F5344CB8AC3E}">
        <p14:creationId xmlns:p14="http://schemas.microsoft.com/office/powerpoint/2010/main" val="323126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3709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Compared to the number of electron shells and radius of an aluminum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atom in the ground state, a boron atom in the ground state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fewer electron shells and a smaller radius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fewer electron shells and a larger radius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more electron shells and a smaller radius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more electron shells and a larger radius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Make a table now…</a:t>
            </a:r>
            <a:br>
              <a:rPr lang="en-US" sz="3200" dirty="0">
                <a:solidFill>
                  <a:srgbClr val="0033CC"/>
                </a:solidFill>
                <a:latin typeface="Times New Roman" panose="02020603050405020304" pitchFamily="18" charset="0"/>
                <a:cs typeface="Times New Roman" panose="02020603050405020304" pitchFamily="18" charset="0"/>
              </a:rPr>
            </a:br>
            <a:r>
              <a:rPr lang="en-US" sz="1200" dirty="0">
                <a:solidFill>
                  <a:srgbClr val="0033CC"/>
                </a:solidFill>
                <a:latin typeface="Times New Roman" panose="02020603050405020304" pitchFamily="18" charset="0"/>
                <a:cs typeface="Times New Roman" panose="02020603050405020304" pitchFamily="18" charset="0"/>
              </a:rPr>
              <a: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WRITE what the</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table says</a:t>
            </a:r>
            <a:br>
              <a:rPr lang="en-US" sz="3200" dirty="0">
                <a:solidFill>
                  <a:srgbClr val="0033CC"/>
                </a:solidFill>
                <a:latin typeface="Times New Roman" panose="02020603050405020304" pitchFamily="18" charset="0"/>
                <a:cs typeface="Times New Roman" panose="02020603050405020304" pitchFamily="18" charset="0"/>
              </a:rPr>
            </a:br>
            <a:r>
              <a:rPr lang="en-US" sz="1200" dirty="0">
                <a:solidFill>
                  <a:srgbClr val="0033CC"/>
                </a:solidFill>
                <a:latin typeface="Times New Roman" panose="02020603050405020304" pitchFamily="18" charset="0"/>
                <a:cs typeface="Times New Roman" panose="02020603050405020304" pitchFamily="18" charset="0"/>
              </a:rPr>
              <a: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Boron has fewer shells and a smaller radius.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3200" i="1" dirty="0">
                <a:solidFill>
                  <a:srgbClr val="0033CC"/>
                </a:solidFill>
                <a:latin typeface="Times New Roman" panose="02020603050405020304" pitchFamily="18" charset="0"/>
                <a:cs typeface="Times New Roman" panose="02020603050405020304" pitchFamily="18" charset="0"/>
              </a:rPr>
              <a:t>Don’t try this in your head. </a:t>
            </a:r>
            <a:endParaRPr lang="en-US" sz="3200" i="1"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8A52B1D-A193-558B-CFF1-0DC3DA136940}"/>
              </a:ext>
            </a:extLst>
          </p:cNvPr>
          <p:cNvGraphicFramePr>
            <a:graphicFrameLocks noGrp="1"/>
          </p:cNvGraphicFramePr>
          <p:nvPr>
            <p:extLst>
              <p:ext uri="{D42A27DB-BD31-4B8C-83A1-F6EECF244321}">
                <p14:modId xmlns:p14="http://schemas.microsoft.com/office/powerpoint/2010/main" val="1061235575"/>
              </p:ext>
            </p:extLst>
          </p:nvPr>
        </p:nvGraphicFramePr>
        <p:xfrm>
          <a:off x="5131292" y="3095548"/>
          <a:ext cx="6445188" cy="2035746"/>
        </p:xfrm>
        <a:graphic>
          <a:graphicData uri="http://schemas.openxmlformats.org/drawingml/2006/table">
            <a:tbl>
              <a:tblPr firstRow="1" bandRow="1">
                <a:tableStyleId>{5C22544A-7EE6-4342-B048-85BDC9FD1C3A}</a:tableStyleId>
              </a:tblPr>
              <a:tblGrid>
                <a:gridCol w="1637514">
                  <a:extLst>
                    <a:ext uri="{9D8B030D-6E8A-4147-A177-3AD203B41FA5}">
                      <a16:colId xmlns:a16="http://schemas.microsoft.com/office/drawing/2014/main" val="3396002582"/>
                    </a:ext>
                  </a:extLst>
                </a:gridCol>
                <a:gridCol w="2960430">
                  <a:extLst>
                    <a:ext uri="{9D8B030D-6E8A-4147-A177-3AD203B41FA5}">
                      <a16:colId xmlns:a16="http://schemas.microsoft.com/office/drawing/2014/main" val="881324814"/>
                    </a:ext>
                  </a:extLst>
                </a:gridCol>
                <a:gridCol w="1847244">
                  <a:extLst>
                    <a:ext uri="{9D8B030D-6E8A-4147-A177-3AD203B41FA5}">
                      <a16:colId xmlns:a16="http://schemas.microsoft.com/office/drawing/2014/main" val="1105262722"/>
                    </a:ext>
                  </a:extLst>
                </a:gridCol>
              </a:tblGrid>
              <a:tr h="961706">
                <a:tc>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Number of shells </a:t>
                      </a:r>
                      <a:br>
                        <a:rPr lang="en-US" sz="2400" b="0" dirty="0">
                          <a:solidFill>
                            <a:srgbClr val="0033CC"/>
                          </a:solidFill>
                          <a:latin typeface="Times New Roman" panose="02020603050405020304" pitchFamily="18" charset="0"/>
                          <a:cs typeface="Times New Roman" panose="02020603050405020304" pitchFamily="18" charset="0"/>
                        </a:rPr>
                      </a:br>
                      <a:r>
                        <a:rPr lang="en-US" sz="2400" b="0" dirty="0">
                          <a:solidFill>
                            <a:srgbClr val="0033CC"/>
                          </a:solidFill>
                          <a:latin typeface="Times New Roman" panose="02020603050405020304" pitchFamily="18" charset="0"/>
                          <a:cs typeface="Times New Roman" panose="02020603050405020304" pitchFamily="18" charset="0"/>
                        </a:rPr>
                        <a:t>or orbitals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Radius in pm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18506"/>
                  </a:ext>
                </a:extLst>
              </a:tr>
              <a:tr h="537020">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Al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124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088790"/>
                  </a:ext>
                </a:extLst>
              </a:tr>
              <a:tr h="537020">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B</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84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204523"/>
                  </a:ext>
                </a:extLst>
              </a:tr>
            </a:tbl>
          </a:graphicData>
        </a:graphic>
      </p:graphicFrame>
    </p:spTree>
    <p:extLst>
      <p:ext uri="{BB962C8B-B14F-4D97-AF65-F5344CB8AC3E}">
        <p14:creationId xmlns:p14="http://schemas.microsoft.com/office/powerpoint/2010/main" val="3498258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29320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scientific sampling instrument landed on a comet. Four of the organic compounds detected on the comet are methyl isocyanate, propanone, </a:t>
            </a:r>
            <a:r>
              <a:rPr lang="en-US" sz="2800" dirty="0" err="1">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and ethanamide. The structural formula for methyl isocyanate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77  Write the names of the two organic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compounds detected on the comet that are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isomers of each other.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descr="Chart&#10;&#10;Description automatically generated">
            <a:extLst>
              <a:ext uri="{FF2B5EF4-FFF2-40B4-BE49-F238E27FC236}">
                <a16:creationId xmlns:a16="http://schemas.microsoft.com/office/drawing/2014/main" id="{BF9CAFAF-EDB0-CA99-7F85-A4CD4B9396B4}"/>
              </a:ext>
            </a:extLst>
          </p:cNvPr>
          <p:cNvPicPr>
            <a:picLocks noChangeAspect="1"/>
          </p:cNvPicPr>
          <p:nvPr/>
        </p:nvPicPr>
        <p:blipFill rotWithShape="1">
          <a:blip r:embed="rId2">
            <a:extLst>
              <a:ext uri="{28A0092B-C50C-407E-A947-70E740481C1C}">
                <a14:useLocalDpi xmlns:a14="http://schemas.microsoft.com/office/drawing/2010/main" val="0"/>
              </a:ext>
            </a:extLst>
          </a:blip>
          <a:srcRect l="18374"/>
          <a:stretch/>
        </p:blipFill>
        <p:spPr>
          <a:xfrm>
            <a:off x="8220722" y="1384995"/>
            <a:ext cx="3633927" cy="2400328"/>
          </a:xfrm>
          <a:prstGeom prst="rect">
            <a:avLst/>
          </a:prstGeom>
        </p:spPr>
      </p:pic>
    </p:spTree>
    <p:extLst>
      <p:ext uri="{BB962C8B-B14F-4D97-AF65-F5344CB8AC3E}">
        <p14:creationId xmlns:p14="http://schemas.microsoft.com/office/powerpoint/2010/main" val="32262149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29320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scientific sampling instrument landed on a comet. Four of the organic compounds detected on the comet are methyl isocyanate, propanone, </a:t>
            </a:r>
            <a:r>
              <a:rPr lang="en-US" sz="2800" dirty="0" err="1">
                <a:latin typeface="Times New Roman" panose="02020603050405020304" pitchFamily="18" charset="0"/>
                <a:cs typeface="Times New Roman" panose="02020603050405020304" pitchFamily="18" charset="0"/>
              </a:rPr>
              <a:t>propanal</a:t>
            </a:r>
            <a:r>
              <a:rPr lang="en-US" sz="2800" dirty="0">
                <a:latin typeface="Times New Roman" panose="02020603050405020304" pitchFamily="18" charset="0"/>
                <a:cs typeface="Times New Roman" panose="02020603050405020304" pitchFamily="18" charset="0"/>
              </a:rPr>
              <a:t>, and ethanamide. The structural formula for methyl isocyanate is shown below:</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77  Write the names of the two organic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compounds detected on the comet that are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isomers of each other.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descr="Chart&#10;&#10;Description automatically generated">
            <a:extLst>
              <a:ext uri="{FF2B5EF4-FFF2-40B4-BE49-F238E27FC236}">
                <a16:creationId xmlns:a16="http://schemas.microsoft.com/office/drawing/2014/main" id="{BF9CAFAF-EDB0-CA99-7F85-A4CD4B9396B4}"/>
              </a:ext>
            </a:extLst>
          </p:cNvPr>
          <p:cNvPicPr>
            <a:picLocks noChangeAspect="1"/>
          </p:cNvPicPr>
          <p:nvPr/>
        </p:nvPicPr>
        <p:blipFill rotWithShape="1">
          <a:blip r:embed="rId2">
            <a:extLst>
              <a:ext uri="{28A0092B-C50C-407E-A947-70E740481C1C}">
                <a14:useLocalDpi xmlns:a14="http://schemas.microsoft.com/office/drawing/2010/main" val="0"/>
              </a:ext>
            </a:extLst>
          </a:blip>
          <a:srcRect l="18374"/>
          <a:stretch/>
        </p:blipFill>
        <p:spPr>
          <a:xfrm>
            <a:off x="8220722" y="1384995"/>
            <a:ext cx="3633927" cy="2400328"/>
          </a:xfrm>
          <a:prstGeom prst="rect">
            <a:avLst/>
          </a:prstGeom>
        </p:spPr>
      </p:pic>
    </p:spTree>
    <p:extLst>
      <p:ext uri="{BB962C8B-B14F-4D97-AF65-F5344CB8AC3E}">
        <p14:creationId xmlns:p14="http://schemas.microsoft.com/office/powerpoint/2010/main" val="19352869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During a laboratory activity appropriate safety equipment is used and safety procedures are followed. A student tests samples of four different metals using 0.20 M aqueous metal ion solutions of the same four metals. The student uses a 24-well plate as the reaction container for the different metal and solution combinations. Before placing a metal strip in each solution, the student cleans the surface of the metal strip with sandpaper. The 24-well plate diagram below shows the setup and results of the investigation. In each vertical column, the metal strips are all the same metal. For each horizontal row, all of the solutions contain the same type of metal ion.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78 Using the results of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student’s investigation,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state evidence that zinc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is more active than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copper metal</a:t>
            </a:r>
            <a:r>
              <a:rPr lang="en-US" sz="2800" dirty="0"/>
              <a:t>. </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picture containing diagram&#10;&#10;Description automatically generated">
            <a:extLst>
              <a:ext uri="{FF2B5EF4-FFF2-40B4-BE49-F238E27FC236}">
                <a16:creationId xmlns:a16="http://schemas.microsoft.com/office/drawing/2014/main" id="{867F594A-9D2E-69BC-448B-5DA77B73EE0F}"/>
              </a:ext>
            </a:extLst>
          </p:cNvPr>
          <p:cNvPicPr>
            <a:picLocks noChangeAspect="1"/>
          </p:cNvPicPr>
          <p:nvPr/>
        </p:nvPicPr>
        <p:blipFill rotWithShape="1">
          <a:blip r:embed="rId2">
            <a:extLst>
              <a:ext uri="{28A0092B-C50C-407E-A947-70E740481C1C}">
                <a14:useLocalDpi xmlns:a14="http://schemas.microsoft.com/office/drawing/2010/main" val="0"/>
              </a:ext>
            </a:extLst>
          </a:blip>
          <a:srcRect l="2773" r="3183"/>
          <a:stretch/>
        </p:blipFill>
        <p:spPr>
          <a:xfrm>
            <a:off x="4452169" y="1988616"/>
            <a:ext cx="7710243" cy="3835137"/>
          </a:xfrm>
          <a:prstGeom prst="rect">
            <a:avLst/>
          </a:prstGeom>
        </p:spPr>
      </p:pic>
    </p:spTree>
    <p:extLst>
      <p:ext uri="{BB962C8B-B14F-4D97-AF65-F5344CB8AC3E}">
        <p14:creationId xmlns:p14="http://schemas.microsoft.com/office/powerpoint/2010/main" val="90913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76082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78 Using the results of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student’s investigation,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state evidence that zinc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metal is more active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than copper metal</a:t>
            </a:r>
            <a:r>
              <a:rPr lang="en-US" sz="2800" dirty="0"/>
              <a:t>. </a:t>
            </a:r>
            <a:br>
              <a:rPr lang="en-US" sz="2800" dirty="0"/>
            </a:br>
            <a:br>
              <a:rPr lang="en-US" sz="2800" dirty="0"/>
            </a:br>
            <a:br>
              <a:rPr lang="en-US" sz="2800" dirty="0"/>
            </a:br>
            <a:r>
              <a:rPr lang="en-US" sz="2800" dirty="0">
                <a:solidFill>
                  <a:srgbClr val="0033CC"/>
                </a:solidFill>
                <a:latin typeface="Times New Roman" panose="02020603050405020304" pitchFamily="18" charset="0"/>
                <a:cs typeface="Times New Roman" panose="02020603050405020304" pitchFamily="18" charset="0"/>
              </a:rPr>
              <a:t>Several answers are possible:</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1.  The Cu metal is less active than Zn metal since Cu metal does not react with any of the solutions and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Zn metal reacts with two solutions. </a:t>
            </a:r>
            <a:br>
              <a:rPr lang="en-US"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2.  Zinc metal is more chemically active than copper metal, because zinc reacts with Fe</a:t>
            </a:r>
            <a:r>
              <a:rPr lang="en-US" sz="2000" baseline="30000" dirty="0">
                <a:solidFill>
                  <a:srgbClr val="FF0000"/>
                </a:solidFill>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ions and copper does not. </a:t>
            </a:r>
            <a:br>
              <a:rPr lang="en-US" sz="2000" i="1" dirty="0">
                <a:solidFill>
                  <a:srgbClr val="FF0000"/>
                </a:solidFill>
                <a:latin typeface="Times New Roman" panose="02020603050405020304" pitchFamily="18" charset="0"/>
                <a:cs typeface="Times New Roman" panose="02020603050405020304" pitchFamily="18" charset="0"/>
              </a:rPr>
            </a:br>
            <a:br>
              <a:rPr lang="en-US" sz="2000" i="1" dirty="0">
                <a:solidFill>
                  <a:srgbClr val="FF0000"/>
                </a:solidFill>
                <a:latin typeface="Times New Roman" panose="02020603050405020304" pitchFamily="18" charset="0"/>
                <a:cs typeface="Times New Roman" panose="02020603050405020304" pitchFamily="18" charset="0"/>
              </a:rPr>
            </a:br>
            <a:r>
              <a:rPr lang="en-US" sz="2000" i="1" dirty="0">
                <a:solidFill>
                  <a:srgbClr val="FF0000"/>
                </a:solidFill>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The Zn</a:t>
            </a:r>
            <a:r>
              <a:rPr lang="en-US" sz="2000" baseline="-25000" dirty="0">
                <a:solidFill>
                  <a:srgbClr val="FF0000"/>
                </a:solidFill>
                <a:latin typeface="Times New Roman" panose="02020603050405020304" pitchFamily="18" charset="0"/>
                <a:cs typeface="Times New Roman" panose="02020603050405020304" pitchFamily="18" charset="0"/>
              </a:rPr>
              <a:t>(S)</a:t>
            </a:r>
            <a:r>
              <a:rPr lang="en-US" sz="2000" dirty="0">
                <a:solidFill>
                  <a:srgbClr val="FF0000"/>
                </a:solidFill>
                <a:latin typeface="Times New Roman" panose="02020603050405020304" pitchFamily="18" charset="0"/>
                <a:cs typeface="Times New Roman" panose="02020603050405020304" pitchFamily="18" charset="0"/>
              </a:rPr>
              <a:t> reacted with the Cu</a:t>
            </a:r>
            <a:r>
              <a:rPr lang="en-US" sz="2000" baseline="30000" dirty="0">
                <a:solidFill>
                  <a:srgbClr val="FF0000"/>
                </a:solidFill>
                <a:latin typeface="Times New Roman" panose="02020603050405020304" pitchFamily="18" charset="0"/>
                <a:cs typeface="Times New Roman" panose="02020603050405020304" pitchFamily="18" charset="0"/>
              </a:rPr>
              <a:t>+2</a:t>
            </a:r>
            <a:r>
              <a:rPr lang="en-US" sz="2000" baseline="-25000" dirty="0">
                <a:solidFill>
                  <a:srgbClr val="FF0000"/>
                </a:solidFill>
                <a:latin typeface="Times New Roman" panose="02020603050405020304" pitchFamily="18" charset="0"/>
                <a:cs typeface="Times New Roman" panose="02020603050405020304" pitchFamily="18" charset="0"/>
              </a:rPr>
              <a:t>(AQ)</a:t>
            </a:r>
            <a:r>
              <a:rPr lang="en-US" sz="2000" dirty="0">
                <a:solidFill>
                  <a:srgbClr val="FF0000"/>
                </a:solidFill>
                <a:latin typeface="Times New Roman" panose="02020603050405020304" pitchFamily="18" charset="0"/>
                <a:cs typeface="Times New Roman" panose="02020603050405020304" pitchFamily="18" charset="0"/>
              </a:rPr>
              <a:t>,</a:t>
            </a:r>
            <a:r>
              <a:rPr lang="en-US" sz="2000" baseline="-25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but the Cu</a:t>
            </a:r>
            <a:r>
              <a:rPr lang="en-US" sz="2000" baseline="-25000" dirty="0">
                <a:solidFill>
                  <a:srgbClr val="FF0000"/>
                </a:solidFill>
                <a:latin typeface="Times New Roman" panose="02020603050405020304" pitchFamily="18" charset="0"/>
                <a:cs typeface="Times New Roman" panose="02020603050405020304" pitchFamily="18" charset="0"/>
              </a:rPr>
              <a:t>(S) </a:t>
            </a:r>
            <a:r>
              <a:rPr lang="en-US" sz="2000" dirty="0">
                <a:solidFill>
                  <a:srgbClr val="FF0000"/>
                </a:solidFill>
                <a:latin typeface="Times New Roman" panose="02020603050405020304" pitchFamily="18" charset="0"/>
                <a:cs typeface="Times New Roman" panose="02020603050405020304" pitchFamily="18" charset="0"/>
              </a:rPr>
              <a:t>does not react with the Zn</a:t>
            </a:r>
            <a:r>
              <a:rPr lang="en-US" sz="2000" baseline="30000" dirty="0">
                <a:solidFill>
                  <a:srgbClr val="FF0000"/>
                </a:solidFill>
                <a:latin typeface="Times New Roman" panose="02020603050405020304" pitchFamily="18" charset="0"/>
                <a:cs typeface="Times New Roman" panose="02020603050405020304" pitchFamily="18" charset="0"/>
              </a:rPr>
              <a:t>+2</a:t>
            </a:r>
            <a:r>
              <a:rPr lang="en-US" sz="2000" baseline="-25000" dirty="0">
                <a:solidFill>
                  <a:srgbClr val="FF0000"/>
                </a:solidFill>
                <a:latin typeface="Times New Roman" panose="02020603050405020304" pitchFamily="18" charset="0"/>
                <a:cs typeface="Times New Roman" panose="02020603050405020304" pitchFamily="18" charset="0"/>
              </a:rPr>
              <a:t>(AQ)</a:t>
            </a:r>
            <a:r>
              <a:rPr lang="en-US" sz="2000" dirty="0">
                <a:solidFill>
                  <a:srgbClr val="FF0000"/>
                </a:solidFill>
                <a:latin typeface="Times New Roman" panose="02020603050405020304" pitchFamily="18" charset="0"/>
                <a:cs typeface="Times New Roman" panose="02020603050405020304" pitchFamily="18" charset="0"/>
              </a:rPr>
              <a:t>.</a:t>
            </a:r>
            <a:r>
              <a:rPr lang="en-US" sz="2000" baseline="-25000" dirty="0">
                <a:solidFill>
                  <a:srgbClr val="FF0000"/>
                </a:solidFill>
                <a:latin typeface="Times New Roman" panose="02020603050405020304" pitchFamily="18" charset="0"/>
                <a:cs typeface="Times New Roman" panose="02020603050405020304" pitchFamily="18" charset="0"/>
              </a:rPr>
              <a:t>     </a:t>
            </a:r>
            <a:br>
              <a:rPr lang="en-US" sz="2000" baseline="-25000" dirty="0">
                <a:solidFill>
                  <a:srgbClr val="FF0000"/>
                </a:solidFill>
                <a:latin typeface="Times New Roman" panose="02020603050405020304" pitchFamily="18" charset="0"/>
                <a:cs typeface="Times New Roman" panose="02020603050405020304" pitchFamily="18" charset="0"/>
              </a:rPr>
            </a:br>
            <a:br>
              <a:rPr lang="en-US" sz="2000" baseline="-25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4.  Zinc is dark in more solutions.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0033CC"/>
                </a:solidFill>
                <a:latin typeface="Times New Roman" panose="02020603050405020304" pitchFamily="18" charset="0"/>
                <a:cs typeface="Times New Roman" panose="02020603050405020304" pitchFamily="18" charset="0"/>
              </a:rPr>
              <a:t>Note: Do not allow credit for a response based on Table J. </a:t>
            </a:r>
            <a:endParaRPr lang="en-US" sz="2800" b="1" i="1" u="sng" dirty="0">
              <a:solidFill>
                <a:srgbClr val="0033CC"/>
              </a:solidFill>
              <a:latin typeface="Times New Roman" panose="02020603050405020304" pitchFamily="18" charset="0"/>
              <a:cs typeface="Times New Roman" panose="02020603050405020304" pitchFamily="18" charset="0"/>
            </a:endParaRPr>
          </a:p>
        </p:txBody>
      </p:sp>
      <p:pic>
        <p:nvPicPr>
          <p:cNvPr id="5" name="Picture 4" descr="A picture containing diagram&#10;&#10;Description automatically generated">
            <a:extLst>
              <a:ext uri="{FF2B5EF4-FFF2-40B4-BE49-F238E27FC236}">
                <a16:creationId xmlns:a16="http://schemas.microsoft.com/office/drawing/2014/main" id="{867F594A-9D2E-69BC-448B-5DA77B73EE0F}"/>
              </a:ext>
            </a:extLst>
          </p:cNvPr>
          <p:cNvPicPr>
            <a:picLocks noChangeAspect="1"/>
          </p:cNvPicPr>
          <p:nvPr/>
        </p:nvPicPr>
        <p:blipFill rotWithShape="1">
          <a:blip r:embed="rId2">
            <a:extLst>
              <a:ext uri="{28A0092B-C50C-407E-A947-70E740481C1C}">
                <a14:useLocalDpi xmlns:a14="http://schemas.microsoft.com/office/drawing/2010/main" val="0"/>
              </a:ext>
            </a:extLst>
          </a:blip>
          <a:srcRect l="2773" r="3183"/>
          <a:stretch/>
        </p:blipFill>
        <p:spPr>
          <a:xfrm>
            <a:off x="4384103" y="79917"/>
            <a:ext cx="7710243" cy="3835137"/>
          </a:xfrm>
          <a:prstGeom prst="rect">
            <a:avLst/>
          </a:prstGeom>
        </p:spPr>
      </p:pic>
    </p:spTree>
    <p:extLst>
      <p:ext uri="{BB962C8B-B14F-4D97-AF65-F5344CB8AC3E}">
        <p14:creationId xmlns:p14="http://schemas.microsoft.com/office/powerpoint/2010/main" val="301125327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79  Compare the number of electrons lost by the Mg</a:t>
            </a:r>
            <a:r>
              <a:rPr lang="en-US" sz="3200" baseline="-250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placed in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Zn</a:t>
            </a:r>
            <a:r>
              <a:rPr lang="en-US" sz="3200" baseline="30000" dirty="0">
                <a:latin typeface="Times New Roman" panose="02020603050405020304" pitchFamily="18" charset="0"/>
                <a:cs typeface="Times New Roman" panose="02020603050405020304" pitchFamily="18" charset="0"/>
              </a:rPr>
              <a:t>+2</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to the number of electrons gained by the Zn</a:t>
            </a:r>
            <a:r>
              <a:rPr lang="en-US" sz="3200" baseline="30000" dirty="0">
                <a:latin typeface="Times New Roman" panose="02020603050405020304" pitchFamily="18" charset="0"/>
                <a:cs typeface="Times New Roman" panose="02020603050405020304" pitchFamily="18" charset="0"/>
              </a:rPr>
              <a:t>+2</a:t>
            </a:r>
            <a:r>
              <a:rPr lang="en-US" sz="3200" baseline="-25000" dirty="0">
                <a:latin typeface="Times New Roman" panose="02020603050405020304" pitchFamily="18" charset="0"/>
                <a:cs typeface="Times New Roman" panose="02020603050405020304" pitchFamily="18" charset="0"/>
              </a:rPr>
              <a:t>(AQ) </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6812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85261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79  Compare the number of electrons lost by the Mg</a:t>
            </a:r>
            <a:r>
              <a:rPr lang="en-US" sz="3200" baseline="-250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placed in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Zn</a:t>
            </a:r>
            <a:r>
              <a:rPr lang="en-US" sz="3200" baseline="30000" dirty="0">
                <a:latin typeface="Times New Roman" panose="02020603050405020304" pitchFamily="18" charset="0"/>
                <a:cs typeface="Times New Roman" panose="02020603050405020304" pitchFamily="18" charset="0"/>
              </a:rPr>
              <a:t>+2</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to the number of electrons gained by the Zn</a:t>
            </a:r>
            <a:r>
              <a:rPr lang="en-US" sz="3200" baseline="30000" dirty="0">
                <a:latin typeface="Times New Roman" panose="02020603050405020304" pitchFamily="18" charset="0"/>
                <a:cs typeface="Times New Roman" panose="02020603050405020304" pitchFamily="18" charset="0"/>
              </a:rPr>
              <a:t>+2</a:t>
            </a:r>
            <a:r>
              <a:rPr lang="en-US" sz="3200" baseline="-25000" dirty="0">
                <a:latin typeface="Times New Roman" panose="02020603050405020304" pitchFamily="18" charset="0"/>
                <a:cs typeface="Times New Roman" panose="02020603050405020304" pitchFamily="18" charset="0"/>
              </a:rPr>
              <a:t>(AQ)</a:t>
            </a:r>
            <a:br>
              <a:rPr lang="en-US" sz="3200" baseline="-25000" dirty="0">
                <a:latin typeface="Times New Roman" panose="02020603050405020304" pitchFamily="18" charset="0"/>
                <a:cs typeface="Times New Roman" panose="02020603050405020304" pitchFamily="18" charset="0"/>
              </a:rPr>
            </a:br>
            <a:br>
              <a:rPr lang="en-US" sz="3200" baseline="-25000" dirty="0">
                <a:latin typeface="Times New Roman" panose="02020603050405020304" pitchFamily="18" charset="0"/>
                <a:cs typeface="Times New Roman" panose="02020603050405020304" pitchFamily="18" charset="0"/>
              </a:rPr>
            </a:br>
            <a:r>
              <a:rPr lang="en-US" sz="3200" baseline="-250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No math here, redox or oxidation – reduction requires that the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electron transfer to be perfect, every single electron is accounted for.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number of electrons lost, or OXIDIZED, is equal to the</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number of electrons “gained” or REDUCED.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number of electrons lost and gained are equal.</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2862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80  Write a balanced, half-reaction equation for the reduction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the copper ions.</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260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77053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80  Write a balanced, half-reaction equation for the reduction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the copper ions.</a:t>
            </a:r>
            <a:br>
              <a:rPr lang="en-US" sz="3200" dirty="0">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½ ox :  Cu</a:t>
            </a:r>
            <a:r>
              <a:rPr lang="en-US" sz="4400" baseline="30000" dirty="0">
                <a:solidFill>
                  <a:srgbClr val="FF0000"/>
                </a:solidFill>
                <a:latin typeface="Times New Roman" panose="02020603050405020304" pitchFamily="18" charset="0"/>
                <a:cs typeface="Times New Roman" panose="02020603050405020304" pitchFamily="18" charset="0"/>
              </a:rPr>
              <a:t>+2  </a:t>
            </a:r>
            <a:r>
              <a:rPr lang="en-US" sz="4400" dirty="0">
                <a:solidFill>
                  <a:srgbClr val="FF0000"/>
                </a:solidFill>
                <a:latin typeface="Times New Roman" panose="02020603050405020304" pitchFamily="18" charset="0"/>
                <a:cs typeface="Times New Roman" panose="02020603050405020304" pitchFamily="18" charset="0"/>
              </a:rPr>
              <a:t>+ 2e</a:t>
            </a:r>
            <a:r>
              <a:rPr lang="en-US" sz="4400" baseline="30000" dirty="0">
                <a:solidFill>
                  <a:srgbClr val="FF0000"/>
                </a:solidFill>
                <a:latin typeface="Times New Roman" panose="02020603050405020304" pitchFamily="18" charset="0"/>
                <a:cs typeface="Times New Roman" panose="02020603050405020304" pitchFamily="18" charset="0"/>
              </a:rPr>
              <a:t>–</a:t>
            </a:r>
            <a:r>
              <a:rPr lang="en-US" sz="4400" dirty="0">
                <a:solidFill>
                  <a:srgbClr val="FF0000"/>
                </a:solidFill>
                <a:latin typeface="Times New Roman" panose="02020603050405020304" pitchFamily="18" charset="0"/>
                <a:cs typeface="Times New Roman" panose="02020603050405020304" pitchFamily="18" charset="0"/>
              </a:rPr>
              <a:t>  →  Cu°</a:t>
            </a:r>
            <a:br>
              <a:rPr lang="en-US" sz="4400" dirty="0">
                <a:solidFill>
                  <a:srgbClr val="FF0000"/>
                </a:solidFill>
                <a:latin typeface="Times New Roman" panose="02020603050405020304" pitchFamily="18" charset="0"/>
                <a:cs typeface="Times New Roman" panose="02020603050405020304" pitchFamily="18" charset="0"/>
              </a:rPr>
            </a:br>
            <a:br>
              <a:rPr lang="en-US" sz="4400" dirty="0">
                <a:solidFill>
                  <a:srgbClr val="FF0000"/>
                </a:solidFill>
                <a:latin typeface="Times New Roman" panose="02020603050405020304" pitchFamily="18" charset="0"/>
                <a:cs typeface="Times New Roman" panose="02020603050405020304" pitchFamily="18" charset="0"/>
              </a:rPr>
            </a:b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Note: Do not allow credit for the e without the minus sign (–).</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1059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State why the student was instructed to clean the surface of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metal strips with sandpaper before placing each strip into 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aqueous metal ion solution.</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3097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State why the student was instructed to clean the surface of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metal strips with sandpaper before placing each strip into 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aqueous metal ion solution.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Many things might be said, these 3 are from the “key”</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Sanding the surface of the metal strip exposes unoxidized</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metal for a possible reaction. </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2  Cleaning the metal provides a fresh metal surface for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reaction. </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3  If a reaction will occur, it is more likely with pure metal available.</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10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  Hydrogen sulfide,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S, is classified as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compound with atoms in a fixed proportion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compound with atoms in a proportion that can vary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mixture with atoms in a fixed proportion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mixture with atoms in a proportion that can vary</a:t>
            </a:r>
          </a:p>
        </p:txBody>
      </p:sp>
    </p:spTree>
    <p:extLst>
      <p:ext uri="{BB962C8B-B14F-4D97-AF65-F5344CB8AC3E}">
        <p14:creationId xmlns:p14="http://schemas.microsoft.com/office/powerpoint/2010/main" val="39470489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81697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Tetrachloromethane, CCl</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was used as a dry-cleaning solvent until it was banned for this use in the U.S. in 1970 due to its toxicity. This solvent was replaced in many dry-cleaning processes by tetrachloroethene, C</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Cl</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Another currently available alternative dry-cleaning solvent is 1-bromopropane. The table below shows the boiling points of these solvents.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82  Explain, in terms of intermolecular forces, why tetrachloroethene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has a higher boiling point than tetrachloromethane.</a:t>
            </a:r>
            <a:endParaRPr lang="en-US" sz="2800" b="1" i="1" u="sng" dirty="0">
              <a:solidFill>
                <a:srgbClr val="0033CC"/>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BE35954E-3F5C-FF60-5710-240CD2F80811}"/>
              </a:ext>
            </a:extLst>
          </p:cNvPr>
          <p:cNvGraphicFramePr>
            <a:graphicFrameLocks noGrp="1"/>
          </p:cNvGraphicFramePr>
          <p:nvPr>
            <p:extLst>
              <p:ext uri="{D42A27DB-BD31-4B8C-83A1-F6EECF244321}">
                <p14:modId xmlns:p14="http://schemas.microsoft.com/office/powerpoint/2010/main" val="1914987363"/>
              </p:ext>
            </p:extLst>
          </p:nvPr>
        </p:nvGraphicFramePr>
        <p:xfrm>
          <a:off x="6541856" y="1831270"/>
          <a:ext cx="5650144" cy="2680480"/>
        </p:xfrm>
        <a:graphic>
          <a:graphicData uri="http://schemas.openxmlformats.org/drawingml/2006/table">
            <a:tbl>
              <a:tblPr firstRow="1" bandRow="1">
                <a:tableStyleId>{5C22544A-7EE6-4342-B048-85BDC9FD1C3A}</a:tableStyleId>
              </a:tblPr>
              <a:tblGrid>
                <a:gridCol w="2825072">
                  <a:extLst>
                    <a:ext uri="{9D8B030D-6E8A-4147-A177-3AD203B41FA5}">
                      <a16:colId xmlns:a16="http://schemas.microsoft.com/office/drawing/2014/main" val="1855815242"/>
                    </a:ext>
                  </a:extLst>
                </a:gridCol>
                <a:gridCol w="2825072">
                  <a:extLst>
                    <a:ext uri="{9D8B030D-6E8A-4147-A177-3AD203B41FA5}">
                      <a16:colId xmlns:a16="http://schemas.microsoft.com/office/drawing/2014/main" val="469417300"/>
                    </a:ext>
                  </a:extLst>
                </a:gridCol>
              </a:tblGrid>
              <a:tr h="536096">
                <a:tc gridSpan="2">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Boiling Points of Three Compounds at 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533841"/>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Boiling Point (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2185740"/>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tetrachloromethane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86800"/>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tetrachloroethene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121.3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28253"/>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1-bromopropane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6916908"/>
                  </a:ext>
                </a:extLst>
              </a:tr>
            </a:tbl>
          </a:graphicData>
        </a:graphic>
      </p:graphicFrame>
    </p:spTree>
    <p:extLst>
      <p:ext uri="{BB962C8B-B14F-4D97-AF65-F5344CB8AC3E}">
        <p14:creationId xmlns:p14="http://schemas.microsoft.com/office/powerpoint/2010/main" val="22825255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24786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Tetrachloromethane, CCl</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was used as a dry-cleaning solvent until it was banned for this use in the U.S. in 1970 due to its toxicity. This solvent was replaced in many dry-cleaning processes by tetrachloroethene, C</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Cl</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Another currently available alternative dry-cleaning solvent is 1-bromopropane. The table below shows the boiling points of these solvents.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82 Explain, in terms of intermolecular forces,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why tetrachloroethene has a higher boiling point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than tetrachloromethane.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Higher BP are from stronger intermolecular attractions.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Tetrachlorethene</a:t>
            </a:r>
            <a:r>
              <a:rPr lang="en-US" sz="3200" dirty="0">
                <a:solidFill>
                  <a:srgbClr val="FF0000"/>
                </a:solidFill>
                <a:latin typeface="Times New Roman" panose="02020603050405020304" pitchFamily="18" charset="0"/>
                <a:cs typeface="Times New Roman" panose="02020603050405020304" pitchFamily="18" charset="0"/>
              </a:rPr>
              <a:t> has the highest BP in the data table because it has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strongest intermolecular attractions of these 3 compounds.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(also known as intermolecular forces)  </a:t>
            </a:r>
            <a:endParaRPr lang="en-US" sz="2800" b="1" i="1" u="sng" dirty="0">
              <a:solidFill>
                <a:srgbClr val="0033CC"/>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BE35954E-3F5C-FF60-5710-240CD2F80811}"/>
              </a:ext>
            </a:extLst>
          </p:cNvPr>
          <p:cNvGraphicFramePr>
            <a:graphicFrameLocks noGrp="1"/>
          </p:cNvGraphicFramePr>
          <p:nvPr>
            <p:extLst>
              <p:ext uri="{D42A27DB-BD31-4B8C-83A1-F6EECF244321}">
                <p14:modId xmlns:p14="http://schemas.microsoft.com/office/powerpoint/2010/main" val="3408420959"/>
              </p:ext>
            </p:extLst>
          </p:nvPr>
        </p:nvGraphicFramePr>
        <p:xfrm>
          <a:off x="6541856" y="1106583"/>
          <a:ext cx="5650144" cy="2680480"/>
        </p:xfrm>
        <a:graphic>
          <a:graphicData uri="http://schemas.openxmlformats.org/drawingml/2006/table">
            <a:tbl>
              <a:tblPr firstRow="1" bandRow="1">
                <a:tableStyleId>{5C22544A-7EE6-4342-B048-85BDC9FD1C3A}</a:tableStyleId>
              </a:tblPr>
              <a:tblGrid>
                <a:gridCol w="2825072">
                  <a:extLst>
                    <a:ext uri="{9D8B030D-6E8A-4147-A177-3AD203B41FA5}">
                      <a16:colId xmlns:a16="http://schemas.microsoft.com/office/drawing/2014/main" val="1855815242"/>
                    </a:ext>
                  </a:extLst>
                </a:gridCol>
                <a:gridCol w="2825072">
                  <a:extLst>
                    <a:ext uri="{9D8B030D-6E8A-4147-A177-3AD203B41FA5}">
                      <a16:colId xmlns:a16="http://schemas.microsoft.com/office/drawing/2014/main" val="469417300"/>
                    </a:ext>
                  </a:extLst>
                </a:gridCol>
              </a:tblGrid>
              <a:tr h="536096">
                <a:tc gridSpan="2">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Boiling Points of Three Compounds at 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533841"/>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Boiling Point (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2185740"/>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tetrachloromethane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86800"/>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tetrachloroethene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121.3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28253"/>
                  </a:ext>
                </a:extLst>
              </a:tr>
              <a:tr h="53609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1-bromopropane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6916908"/>
                  </a:ext>
                </a:extLst>
              </a:tr>
            </a:tbl>
          </a:graphicData>
        </a:graphic>
      </p:graphicFrame>
    </p:spTree>
    <p:extLst>
      <p:ext uri="{BB962C8B-B14F-4D97-AF65-F5344CB8AC3E}">
        <p14:creationId xmlns:p14="http://schemas.microsoft.com/office/powerpoint/2010/main" val="20681070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83  Draw a structural formula for 1-bromopropane.</a:t>
            </a:r>
            <a:endParaRPr lang="en-US" sz="28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169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83  Draw a structural formula for 1-bromopropane.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This one is correct.                                 </a:t>
            </a:r>
            <a:r>
              <a:rPr lang="en-US" sz="3200" dirty="0">
                <a:solidFill>
                  <a:srgbClr val="00B050"/>
                </a:solidFill>
                <a:latin typeface="Times New Roman" panose="02020603050405020304" pitchFamily="18" charset="0"/>
                <a:cs typeface="Times New Roman" panose="02020603050405020304" pitchFamily="18" charset="0"/>
              </a:rPr>
              <a:t>This one is WRONG.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Bromine is attached to                            </a:t>
            </a:r>
            <a:r>
              <a:rPr lang="en-US" sz="3200" dirty="0">
                <a:solidFill>
                  <a:srgbClr val="00B050"/>
                </a:solidFill>
                <a:latin typeface="Times New Roman" panose="02020603050405020304" pitchFamily="18" charset="0"/>
                <a:cs typeface="Times New Roman" panose="02020603050405020304" pitchFamily="18" charset="0"/>
              </a:rPr>
              <a:t>Bromine is attached to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1st carbon atom.                                </a:t>
            </a:r>
            <a:r>
              <a:rPr lang="en-US" sz="3200" dirty="0">
                <a:solidFill>
                  <a:srgbClr val="00B050"/>
                </a:solidFill>
                <a:latin typeface="Times New Roman" panose="02020603050405020304" pitchFamily="18" charset="0"/>
                <a:cs typeface="Times New Roman" panose="02020603050405020304" pitchFamily="18" charset="0"/>
              </a:rPr>
              <a:t>the 2</a:t>
            </a:r>
            <a:r>
              <a:rPr lang="en-US" sz="3200" baseline="30000" dirty="0">
                <a:solidFill>
                  <a:srgbClr val="00B050"/>
                </a:solidFill>
                <a:latin typeface="Times New Roman" panose="02020603050405020304" pitchFamily="18" charset="0"/>
                <a:cs typeface="Times New Roman" panose="02020603050405020304" pitchFamily="18" charset="0"/>
              </a:rPr>
              <a:t>nd</a:t>
            </a:r>
            <a:r>
              <a:rPr lang="en-US" sz="3200" dirty="0">
                <a:solidFill>
                  <a:srgbClr val="00B050"/>
                </a:solidFill>
                <a:latin typeface="Times New Roman" panose="02020603050405020304" pitchFamily="18" charset="0"/>
                <a:cs typeface="Times New Roman" panose="02020603050405020304" pitchFamily="18" charset="0"/>
              </a:rPr>
              <a:t> carbon atom. </a:t>
            </a:r>
            <a:endParaRPr lang="en-US" sz="2800" b="1" i="1" u="sng" dirty="0">
              <a:solidFill>
                <a:srgbClr val="00B050"/>
              </a:solidFill>
              <a:latin typeface="Times New Roman" panose="02020603050405020304" pitchFamily="18" charset="0"/>
              <a:cs typeface="Times New Roman" panose="02020603050405020304" pitchFamily="18" charset="0"/>
            </a:endParaRPr>
          </a:p>
        </p:txBody>
      </p:sp>
      <p:pic>
        <p:nvPicPr>
          <p:cNvPr id="1028" name="Picture 4" descr="What type of isomerism is exhibited by 1 Bromopropane and 2 Bromopropane?">
            <a:extLst>
              <a:ext uri="{FF2B5EF4-FFF2-40B4-BE49-F238E27FC236}">
                <a16:creationId xmlns:a16="http://schemas.microsoft.com/office/drawing/2014/main" id="{9903CB1B-5D51-845C-C844-65239DC58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16" y="1009650"/>
            <a:ext cx="10155409" cy="35111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8C06E5B-5081-2E05-A2A9-A85C62ADA165}"/>
              </a:ext>
            </a:extLst>
          </p:cNvPr>
          <p:cNvCxnSpPr/>
          <p:nvPr/>
        </p:nvCxnSpPr>
        <p:spPr>
          <a:xfrm>
            <a:off x="6753225" y="1076325"/>
            <a:ext cx="3838575" cy="2057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1977A0-7BBF-98AB-184A-15E576A8FAB9}"/>
              </a:ext>
            </a:extLst>
          </p:cNvPr>
          <p:cNvCxnSpPr>
            <a:cxnSpLocks/>
          </p:cNvCxnSpPr>
          <p:nvPr/>
        </p:nvCxnSpPr>
        <p:spPr>
          <a:xfrm flipH="1">
            <a:off x="6676008" y="1171852"/>
            <a:ext cx="3994951" cy="2552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FAFD82-E1DA-6083-7432-BC46DCB49A55}"/>
              </a:ext>
            </a:extLst>
          </p:cNvPr>
          <p:cNvCxnSpPr>
            <a:cxnSpLocks/>
          </p:cNvCxnSpPr>
          <p:nvPr/>
        </p:nvCxnSpPr>
        <p:spPr>
          <a:xfrm flipH="1" flipV="1">
            <a:off x="7057748" y="4367814"/>
            <a:ext cx="1614764" cy="6480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431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a neutron is absorbed by a uranium-235 nucleus, the nucleus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can split. One possible nuclear reaction is represented by the balanced equation below.</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this reaction, the products have a mass that is 0.180 u less than the mass of the reactants. </a:t>
            </a:r>
            <a:endParaRPr lang="en-US" sz="28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84  Compare the energy released per gram of reactant during this reaction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to the energy released per gram of reactant in a chemical reaction</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id="{D4476980-259B-94DF-273D-53406ECFB6F0}"/>
              </a:ext>
            </a:extLst>
          </p:cNvPr>
          <p:cNvPicPr>
            <a:picLocks noChangeAspect="1"/>
          </p:cNvPicPr>
          <p:nvPr/>
        </p:nvPicPr>
        <p:blipFill rotWithShape="1">
          <a:blip r:embed="rId2">
            <a:extLst>
              <a:ext uri="{28A0092B-C50C-407E-A947-70E740481C1C}">
                <a14:useLocalDpi xmlns:a14="http://schemas.microsoft.com/office/drawing/2010/main" val="0"/>
              </a:ext>
            </a:extLst>
          </a:blip>
          <a:srcRect l="8841" t="17475" r="6790" b="15221"/>
          <a:stretch/>
        </p:blipFill>
        <p:spPr>
          <a:xfrm>
            <a:off x="3876675" y="1251747"/>
            <a:ext cx="8001000" cy="1056443"/>
          </a:xfrm>
          <a:prstGeom prst="rect">
            <a:avLst/>
          </a:prstGeom>
        </p:spPr>
      </p:pic>
    </p:spTree>
    <p:extLst>
      <p:ext uri="{BB962C8B-B14F-4D97-AF65-F5344CB8AC3E}">
        <p14:creationId xmlns:p14="http://schemas.microsoft.com/office/powerpoint/2010/main" val="37196109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7554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When a neutron is absorbed by a uranium-235 nucleus, the nucleus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can split. One possible nuclear reaction is represented by the balanced equation below.</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this reaction, the products have a mass that is 0.180 u less than the mass of the reactants. </a:t>
            </a:r>
            <a:endParaRPr lang="en-US" dirty="0">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84  Compare the energy released per gram of reactant during this reaction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to the energy released per gram of reactant in a chemical reaction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Nuclear reactions release more energy/gram than a chemical reaction.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Nuclear reactions release more energy.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Chemical reaction releases less energy.</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id="{D4476980-259B-94DF-273D-53406ECFB6F0}"/>
              </a:ext>
            </a:extLst>
          </p:cNvPr>
          <p:cNvPicPr>
            <a:picLocks noChangeAspect="1"/>
          </p:cNvPicPr>
          <p:nvPr/>
        </p:nvPicPr>
        <p:blipFill rotWithShape="1">
          <a:blip r:embed="rId2">
            <a:extLst>
              <a:ext uri="{28A0092B-C50C-407E-A947-70E740481C1C}">
                <a14:useLocalDpi xmlns:a14="http://schemas.microsoft.com/office/drawing/2010/main" val="0"/>
              </a:ext>
            </a:extLst>
          </a:blip>
          <a:srcRect l="8841" t="17475" r="6790" b="15221"/>
          <a:stretch/>
        </p:blipFill>
        <p:spPr>
          <a:xfrm>
            <a:off x="3850042" y="1393790"/>
            <a:ext cx="8001000" cy="1056443"/>
          </a:xfrm>
          <a:prstGeom prst="rect">
            <a:avLst/>
          </a:prstGeom>
        </p:spPr>
      </p:pic>
    </p:spTree>
    <p:extLst>
      <p:ext uri="{BB962C8B-B14F-4D97-AF65-F5344CB8AC3E}">
        <p14:creationId xmlns:p14="http://schemas.microsoft.com/office/powerpoint/2010/main" val="17916361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85  Determine the time required for an 8.00-mg sample of Sr-90 to decay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until only 2.00 mg of the sample remains unchanged.</a:t>
            </a:r>
            <a:endParaRPr lang="en-US" sz="3200" b="1" i="1" u="sng"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9825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85  Determine the time required for an 8.00-mg sample of Sr-90 to decay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until only 2.00 mg of the sample remains unchanged.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It will take 2 half lives, which in Table N are 29.1 years each, so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it will take 2 x 29.1 years  =  </a:t>
            </a:r>
            <a:r>
              <a:rPr lang="en-US" sz="3200" b="1" dirty="0">
                <a:solidFill>
                  <a:srgbClr val="FF0000"/>
                </a:solidFill>
                <a:latin typeface="Times New Roman" panose="02020603050405020304" pitchFamily="18" charset="0"/>
                <a:cs typeface="Times New Roman" panose="02020603050405020304" pitchFamily="18" charset="0"/>
              </a:rPr>
              <a:t>58.2 years  </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7B004588-D31E-A0FF-BAC4-7DF3897651BD}"/>
              </a:ext>
            </a:extLst>
          </p:cNvPr>
          <p:cNvCxnSpPr/>
          <p:nvPr/>
        </p:nvCxnSpPr>
        <p:spPr>
          <a:xfrm>
            <a:off x="692458" y="2024109"/>
            <a:ext cx="0" cy="159798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F7F105-C5C3-C790-3C95-63E0BF1C3F38}"/>
              </a:ext>
            </a:extLst>
          </p:cNvPr>
          <p:cNvCxnSpPr>
            <a:cxnSpLocks/>
          </p:cNvCxnSpPr>
          <p:nvPr/>
        </p:nvCxnSpPr>
        <p:spPr>
          <a:xfrm flipH="1">
            <a:off x="692458" y="2736543"/>
            <a:ext cx="10209321" cy="2811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A82DC7B4-8AB1-9993-6887-A547A20EC257}"/>
              </a:ext>
            </a:extLst>
          </p:cNvPr>
          <p:cNvSpPr/>
          <p:nvPr/>
        </p:nvSpPr>
        <p:spPr>
          <a:xfrm rot="5400000">
            <a:off x="10722746" y="2266026"/>
            <a:ext cx="612559" cy="94103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3AE1BC8-107E-4643-4EE6-C83C8D528BC0}"/>
              </a:ext>
            </a:extLst>
          </p:cNvPr>
          <p:cNvSpPr txBox="1"/>
          <p:nvPr/>
        </p:nvSpPr>
        <p:spPr>
          <a:xfrm>
            <a:off x="372867" y="1278385"/>
            <a:ext cx="10830750" cy="646331"/>
          </a:xfrm>
          <a:prstGeom prst="rect">
            <a:avLst/>
          </a:prstGeom>
          <a:noFill/>
        </p:spPr>
        <p:txBody>
          <a:bodyPr wrap="square" rtlCol="0">
            <a:spAutoFit/>
          </a:bodyPr>
          <a:lstStyle/>
          <a:p>
            <a:r>
              <a:rPr lang="en-US" dirty="0">
                <a:solidFill>
                  <a:srgbClr val="0033CC"/>
                </a:solidFill>
              </a:rPr>
              <a:t>TIME                               1 HALF                               </a:t>
            </a:r>
            <a:r>
              <a:rPr lang="en-US" dirty="0">
                <a:solidFill>
                  <a:srgbClr val="FF0000"/>
                </a:solidFill>
              </a:rPr>
              <a:t>2 HALF                                     </a:t>
            </a:r>
            <a:r>
              <a:rPr lang="en-US" dirty="0">
                <a:solidFill>
                  <a:srgbClr val="0033CC"/>
                </a:solidFill>
              </a:rPr>
              <a:t>3 HALF                                 4 HALF</a:t>
            </a:r>
            <a:br>
              <a:rPr lang="en-US" dirty="0">
                <a:solidFill>
                  <a:srgbClr val="0033CC"/>
                </a:solidFill>
              </a:rPr>
            </a:br>
            <a:r>
              <a:rPr lang="en-US" dirty="0">
                <a:solidFill>
                  <a:srgbClr val="0033CC"/>
                </a:solidFill>
              </a:rPr>
              <a:t>   0                                    LIFE                                      </a:t>
            </a:r>
            <a:r>
              <a:rPr lang="en-US" dirty="0" err="1">
                <a:solidFill>
                  <a:srgbClr val="FF0000"/>
                </a:solidFill>
              </a:rPr>
              <a:t>LIFE</a:t>
            </a:r>
            <a:r>
              <a:rPr lang="en-US" dirty="0">
                <a:solidFill>
                  <a:srgbClr val="0033CC"/>
                </a:solidFill>
              </a:rPr>
              <a:t>                                         </a:t>
            </a:r>
            <a:r>
              <a:rPr lang="en-US" dirty="0" err="1">
                <a:solidFill>
                  <a:srgbClr val="0033CC"/>
                </a:solidFill>
              </a:rPr>
              <a:t>LIFE</a:t>
            </a:r>
            <a:r>
              <a:rPr lang="en-US" dirty="0">
                <a:solidFill>
                  <a:srgbClr val="0033CC"/>
                </a:solidFill>
              </a:rPr>
              <a:t>                                       </a:t>
            </a:r>
            <a:r>
              <a:rPr lang="en-US" dirty="0" err="1">
                <a:solidFill>
                  <a:srgbClr val="0033CC"/>
                </a:solidFill>
              </a:rPr>
              <a:t>LIFE</a:t>
            </a:r>
            <a:endParaRPr lang="en-US" dirty="0">
              <a:solidFill>
                <a:srgbClr val="0033CC"/>
              </a:solidFill>
            </a:endParaRPr>
          </a:p>
        </p:txBody>
      </p:sp>
      <p:cxnSp>
        <p:nvCxnSpPr>
          <p:cNvPr id="10" name="Straight Connector 9">
            <a:extLst>
              <a:ext uri="{FF2B5EF4-FFF2-40B4-BE49-F238E27FC236}">
                <a16:creationId xmlns:a16="http://schemas.microsoft.com/office/drawing/2014/main" id="{95935136-EC2B-524F-6A89-39DCE0FC8E17}"/>
              </a:ext>
            </a:extLst>
          </p:cNvPr>
          <p:cNvCxnSpPr/>
          <p:nvPr/>
        </p:nvCxnSpPr>
        <p:spPr>
          <a:xfrm>
            <a:off x="2833456" y="2024109"/>
            <a:ext cx="0" cy="159798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496D0-B508-4270-A64B-5D1779824B9B}"/>
              </a:ext>
            </a:extLst>
          </p:cNvPr>
          <p:cNvCxnSpPr/>
          <p:nvPr/>
        </p:nvCxnSpPr>
        <p:spPr>
          <a:xfrm>
            <a:off x="5152008" y="1965665"/>
            <a:ext cx="0" cy="15979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9DA936-3F94-76A4-D69D-E433F9625053}"/>
              </a:ext>
            </a:extLst>
          </p:cNvPr>
          <p:cNvCxnSpPr/>
          <p:nvPr/>
        </p:nvCxnSpPr>
        <p:spPr>
          <a:xfrm>
            <a:off x="7701379" y="1910918"/>
            <a:ext cx="0" cy="159798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F81A7F-AF3B-82E2-E5B1-8A48B3D06390}"/>
              </a:ext>
            </a:extLst>
          </p:cNvPr>
          <p:cNvCxnSpPr/>
          <p:nvPr/>
        </p:nvCxnSpPr>
        <p:spPr>
          <a:xfrm>
            <a:off x="10082074" y="1910918"/>
            <a:ext cx="0" cy="159798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2AF589-D1E6-BB1C-B7D5-DCC7C2E9B76E}"/>
              </a:ext>
            </a:extLst>
          </p:cNvPr>
          <p:cNvSpPr txBox="1"/>
          <p:nvPr/>
        </p:nvSpPr>
        <p:spPr>
          <a:xfrm>
            <a:off x="372867" y="3778449"/>
            <a:ext cx="10830750" cy="923330"/>
          </a:xfrm>
          <a:prstGeom prst="rect">
            <a:avLst/>
          </a:prstGeom>
          <a:noFill/>
        </p:spPr>
        <p:txBody>
          <a:bodyPr wrap="square" rtlCol="0">
            <a:spAutoFit/>
          </a:bodyPr>
          <a:lstStyle/>
          <a:p>
            <a:r>
              <a:rPr lang="en-US" dirty="0">
                <a:solidFill>
                  <a:srgbClr val="0033CC"/>
                </a:solidFill>
              </a:rPr>
              <a:t>8.00 mg                         4.00 mg                              </a:t>
            </a:r>
            <a:r>
              <a:rPr lang="en-US" dirty="0">
                <a:solidFill>
                  <a:srgbClr val="FF0000"/>
                </a:solidFill>
              </a:rPr>
              <a:t>2.00 mg</a:t>
            </a:r>
            <a:r>
              <a:rPr lang="en-US" dirty="0">
                <a:solidFill>
                  <a:srgbClr val="0033CC"/>
                </a:solidFill>
              </a:rPr>
              <a:t>		          1.00 mg                                0.50 mg</a:t>
            </a:r>
            <a:br>
              <a:rPr lang="en-US" dirty="0">
                <a:solidFill>
                  <a:srgbClr val="0033CC"/>
                </a:solidFill>
              </a:rPr>
            </a:br>
            <a:r>
              <a:rPr lang="en-US" dirty="0">
                <a:solidFill>
                  <a:srgbClr val="0033CC"/>
                </a:solidFill>
              </a:rPr>
              <a:t>present                         unchanged                       </a:t>
            </a:r>
            <a:r>
              <a:rPr lang="en-US" dirty="0" err="1">
                <a:solidFill>
                  <a:srgbClr val="FF0000"/>
                </a:solidFill>
              </a:rPr>
              <a:t>unchanged</a:t>
            </a:r>
            <a:r>
              <a:rPr lang="en-US" dirty="0">
                <a:solidFill>
                  <a:srgbClr val="FF0000"/>
                </a:solidFill>
              </a:rPr>
              <a:t>   </a:t>
            </a:r>
            <a:r>
              <a:rPr lang="en-US" dirty="0">
                <a:solidFill>
                  <a:srgbClr val="0033CC"/>
                </a:solidFill>
              </a:rPr>
              <a:t>                           </a:t>
            </a:r>
            <a:r>
              <a:rPr lang="en-US" dirty="0" err="1">
                <a:solidFill>
                  <a:srgbClr val="0033CC"/>
                </a:solidFill>
              </a:rPr>
              <a:t>unchanged</a:t>
            </a:r>
            <a:r>
              <a:rPr lang="en-US" dirty="0">
                <a:solidFill>
                  <a:srgbClr val="0033CC"/>
                </a:solidFill>
              </a:rPr>
              <a:t>                         </a:t>
            </a:r>
            <a:r>
              <a:rPr lang="en-US" dirty="0" err="1">
                <a:solidFill>
                  <a:srgbClr val="0033CC"/>
                </a:solidFill>
              </a:rPr>
              <a:t>unchanged</a:t>
            </a:r>
            <a:br>
              <a:rPr lang="en-US" dirty="0">
                <a:solidFill>
                  <a:srgbClr val="FF0000"/>
                </a:solidFill>
              </a:rPr>
            </a:br>
            <a:r>
              <a:rPr lang="en-US" dirty="0">
                <a:solidFill>
                  <a:srgbClr val="FF0000"/>
                </a:solidFill>
              </a:rPr>
              <a:t>                                                                                The ANSWER                                </a:t>
            </a:r>
            <a:r>
              <a:rPr lang="en-US" dirty="0">
                <a:solidFill>
                  <a:srgbClr val="0033CC"/>
                </a:solidFill>
              </a:rPr>
              <a:t> </a:t>
            </a:r>
          </a:p>
        </p:txBody>
      </p:sp>
      <p:sp>
        <p:nvSpPr>
          <p:cNvPr id="15" name="Oval 14">
            <a:extLst>
              <a:ext uri="{FF2B5EF4-FFF2-40B4-BE49-F238E27FC236}">
                <a16:creationId xmlns:a16="http://schemas.microsoft.com/office/drawing/2014/main" id="{1AC05BF1-D277-9AD6-31F3-AB5B615E4518}"/>
              </a:ext>
            </a:extLst>
          </p:cNvPr>
          <p:cNvSpPr/>
          <p:nvPr/>
        </p:nvSpPr>
        <p:spPr>
          <a:xfrm>
            <a:off x="4367814" y="3563646"/>
            <a:ext cx="1728184" cy="136346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612C5D-AD47-C267-B2DB-D34D9BC9B44F}"/>
              </a:ext>
            </a:extLst>
          </p:cNvPr>
          <p:cNvSpPr/>
          <p:nvPr/>
        </p:nvSpPr>
        <p:spPr>
          <a:xfrm>
            <a:off x="4572001" y="1169564"/>
            <a:ext cx="1233989" cy="79610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73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  Hydrogen sulfide,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S, is classified as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compound with atoms in a fixed proportion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compound with atoms in a proportion that can vary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mixture with atoms in a fixed proportion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mixture with atoms in a proportion that can vary</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Compounds have set formulas, or ratios that are fixed.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Mixtures have 2 or more substances NOT BONDED together.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With a formula, you are a compound.</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H and S are BONDED together, not mixed.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32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  A structural formula differs from a molecular formula in that 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structural formula shows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arrangement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number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ratio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types of atoms</a:t>
            </a:r>
          </a:p>
        </p:txBody>
      </p:sp>
    </p:spTree>
    <p:extLst>
      <p:ext uri="{BB962C8B-B14F-4D97-AF65-F5344CB8AC3E}">
        <p14:creationId xmlns:p14="http://schemas.microsoft.com/office/powerpoint/2010/main" val="171305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  A structural formula differs from a molecular formula in that 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structural formula shows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arrangement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number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ratio of atoms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types of atoms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The structural formula is for “seeing how a molecule is built”.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Molecular formulas are for counting and molar mass math.  Ratios could be in molecular (or dumb empirical formulas)  </a:t>
            </a:r>
          </a:p>
        </p:txBody>
      </p:sp>
      <p:sp>
        <p:nvSpPr>
          <p:cNvPr id="3" name="TextBox 2">
            <a:extLst>
              <a:ext uri="{FF2B5EF4-FFF2-40B4-BE49-F238E27FC236}">
                <a16:creationId xmlns:a16="http://schemas.microsoft.com/office/drawing/2014/main" id="{915D82B0-80C4-6978-2C42-4314E47EEAA4}"/>
              </a:ext>
            </a:extLst>
          </p:cNvPr>
          <p:cNvSpPr txBox="1"/>
          <p:nvPr/>
        </p:nvSpPr>
        <p:spPr>
          <a:xfrm>
            <a:off x="6161110" y="1074198"/>
            <a:ext cx="6010183" cy="2585323"/>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Let’s use butane for an example here, to help you think.</a:t>
            </a:r>
          </a:p>
          <a:p>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Structural formula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Molecular formula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endPar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dirty="0">
              <a:solidFill>
                <a:srgbClr val="0033CC"/>
              </a:solidFill>
              <a:latin typeface="Times New Roman" panose="02020603050405020304" pitchFamily="18" charset="0"/>
              <a:cs typeface="Times New Roman" panose="02020603050405020304" pitchFamily="18" charset="0"/>
            </a:endParaRPr>
          </a:p>
        </p:txBody>
      </p:sp>
      <p:pic>
        <p:nvPicPr>
          <p:cNvPr id="1026" name="Picture 2" descr="Image result for butane structural formula">
            <a:extLst>
              <a:ext uri="{FF2B5EF4-FFF2-40B4-BE49-F238E27FC236}">
                <a16:creationId xmlns:a16="http://schemas.microsoft.com/office/drawing/2014/main" id="{D2CFB9A3-9205-197F-FA73-CC98E6205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979" y="1626124"/>
            <a:ext cx="20574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6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What is the number of protons in an atom with the electron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configuration of 2-5?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5            (2) 2               (3) 3                 (4) 7</a:t>
            </a:r>
          </a:p>
        </p:txBody>
      </p:sp>
    </p:spTree>
    <p:extLst>
      <p:ext uri="{BB962C8B-B14F-4D97-AF65-F5344CB8AC3E}">
        <p14:creationId xmlns:p14="http://schemas.microsoft.com/office/powerpoint/2010/main" val="83636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Which type of reaction occurs when a compound is separated into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its elements?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synthesis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decomposition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single replacement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double replacement</a:t>
            </a:r>
          </a:p>
        </p:txBody>
      </p:sp>
    </p:spTree>
    <p:extLst>
      <p:ext uri="{BB962C8B-B14F-4D97-AF65-F5344CB8AC3E}">
        <p14:creationId xmlns:p14="http://schemas.microsoft.com/office/powerpoint/2010/main" val="387967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Which type of reaction occurs when a compound is separated into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its elements?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synthesis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decomposition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single replacement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double replacement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Synthesis combines smaller reactants into a larger compound.</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Decomp it is.  One larger reactant breaks down into smaller product</a:t>
            </a:r>
            <a:r>
              <a:rPr lang="en-US" sz="3200" u="sng" dirty="0">
                <a:solidFill>
                  <a:srgbClr val="FF0000"/>
                </a:solidFill>
                <a:latin typeface="Times New Roman" panose="02020603050405020304" pitchFamily="18" charset="0"/>
                <a:cs typeface="Times New Roman" panose="02020603050405020304" pitchFamily="18" charset="0"/>
              </a:rPr>
              <a:t>s</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a:solidFill>
                  <a:srgbClr val="0033CC"/>
                </a:solidFill>
                <a:latin typeface="Times New Roman" panose="02020603050405020304" pitchFamily="18" charset="0"/>
                <a:cs typeface="Times New Roman" panose="02020603050405020304" pitchFamily="18" charset="0"/>
              </a:rPr>
              <a:t>Single Replacement switches in an atom for an ion in solution.</a:t>
            </a:r>
          </a:p>
          <a:p>
            <a:r>
              <a:rPr lang="en-US" sz="3200" dirty="0">
                <a:solidFill>
                  <a:srgbClr val="0033CC"/>
                </a:solidFill>
                <a:latin typeface="Times New Roman" panose="02020603050405020304" pitchFamily="18" charset="0"/>
                <a:cs typeface="Times New Roman" panose="02020603050405020304" pitchFamily="18" charset="0"/>
              </a:rPr>
              <a:t>Double Replacement does the double switch with 2 AQ solutions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264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  Which terms represent two categories of compounds?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chemical and physical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chemical and molecular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ionic and physical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ionic and molecular</a:t>
            </a:r>
          </a:p>
        </p:txBody>
      </p:sp>
    </p:spTree>
    <p:extLst>
      <p:ext uri="{BB962C8B-B14F-4D97-AF65-F5344CB8AC3E}">
        <p14:creationId xmlns:p14="http://schemas.microsoft.com/office/powerpoint/2010/main" val="81460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  Which terms represent two categories of compounds?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chemical and physical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chemical and molecular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ionic and physical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(4) ionic and molecular</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Chemical and physical refer to “changes”.  A reaction or a phase change.</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33CC"/>
                </a:solidFill>
                <a:latin typeface="Times New Roman" panose="02020603050405020304" pitchFamily="18" charset="0"/>
                <a:cs typeface="Times New Roman" panose="02020603050405020304" pitchFamily="18" charset="0"/>
              </a:rPr>
              <a:t>NaCl and CH</a:t>
            </a:r>
            <a:r>
              <a:rPr lang="en-US" sz="3200" baseline="-25000" dirty="0">
                <a:solidFill>
                  <a:srgbClr val="0033CC"/>
                </a:solidFill>
                <a:latin typeface="Times New Roman" panose="02020603050405020304" pitchFamily="18" charset="0"/>
                <a:cs typeface="Times New Roman" panose="02020603050405020304" pitchFamily="18" charset="0"/>
              </a:rPr>
              <a:t>4</a:t>
            </a:r>
            <a:r>
              <a:rPr lang="en-US" sz="3200" dirty="0">
                <a:solidFill>
                  <a:srgbClr val="0033CC"/>
                </a:solidFill>
                <a:latin typeface="Times New Roman" panose="02020603050405020304" pitchFamily="18" charset="0"/>
                <a:cs typeface="Times New Roman" panose="02020603050405020304" pitchFamily="18" charset="0"/>
              </a:rPr>
              <a:t> are ionic and molecular compound examples. </a:t>
            </a:r>
          </a:p>
        </p:txBody>
      </p:sp>
    </p:spTree>
    <p:extLst>
      <p:ext uri="{BB962C8B-B14F-4D97-AF65-F5344CB8AC3E}">
        <p14:creationId xmlns:p14="http://schemas.microsoft.com/office/powerpoint/2010/main" val="127572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12  When an atom of hydrogen and an atom of chlorine combine to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molecule of hydrogen chloride, a bond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formed as energy is absorbed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formed as energy is released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broken as energy is absorbed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broken as energy is released</a:t>
            </a:r>
          </a:p>
        </p:txBody>
      </p:sp>
    </p:spTree>
    <p:extLst>
      <p:ext uri="{BB962C8B-B14F-4D97-AF65-F5344CB8AC3E}">
        <p14:creationId xmlns:p14="http://schemas.microsoft.com/office/powerpoint/2010/main" val="334731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12  When an atom of hydrogen and an atom of chlorine combine to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molecule of hydrogen chloride, a bond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formed as energy is absorbed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(2) formed as energy is released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broken as energy is absorbed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broken as energy is released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H + Cl → HCl  </a:t>
            </a:r>
            <a:br>
              <a:rPr lang="en-US" sz="3200"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(imagining single atoms instead of diatomic molecules of H</a:t>
            </a:r>
            <a:r>
              <a:rPr lang="en-US" sz="3200" i="1" baseline="-25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and Cl</a:t>
            </a:r>
            <a:r>
              <a:rPr lang="en-US" sz="3200" i="1" baseline="-25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a:t>
            </a:r>
          </a:p>
          <a:p>
            <a:endParaRPr lang="en-US" sz="3200" dirty="0">
              <a:solidFill>
                <a:srgbClr val="0033CC"/>
              </a:solidFill>
              <a:latin typeface="Times New Roman" panose="02020603050405020304" pitchFamily="18" charset="0"/>
              <a:cs typeface="Times New Roman" panose="02020603050405020304" pitchFamily="18" charset="0"/>
            </a:endParaRPr>
          </a:p>
          <a:p>
            <a:r>
              <a:rPr lang="en-US" sz="3200" dirty="0">
                <a:solidFill>
                  <a:srgbClr val="0033CC"/>
                </a:solidFill>
                <a:latin typeface="Times New Roman" panose="02020603050405020304" pitchFamily="18" charset="0"/>
                <a:cs typeface="Times New Roman" panose="02020603050405020304" pitchFamily="18" charset="0"/>
              </a:rPr>
              <a:t>A bond between H and Cl has to form.  </a:t>
            </a:r>
          </a:p>
          <a:p>
            <a:r>
              <a:rPr lang="en-US" sz="3200" b="1" dirty="0">
                <a:solidFill>
                  <a:srgbClr val="0033CC"/>
                </a:solidFill>
                <a:latin typeface="Times New Roman" panose="02020603050405020304" pitchFamily="18" charset="0"/>
                <a:cs typeface="Times New Roman" panose="02020603050405020304" pitchFamily="18" charset="0"/>
              </a:rPr>
              <a:t>When bonds form, energy is released</a:t>
            </a:r>
            <a:r>
              <a:rPr lang="en-US" sz="3200" dirty="0">
                <a:solidFill>
                  <a:srgbClr val="0033CC"/>
                </a:solidFill>
                <a:latin typeface="Times New Roman" panose="02020603050405020304" pitchFamily="18" charset="0"/>
                <a:cs typeface="Times New Roman" panose="02020603050405020304" pitchFamily="18" charset="0"/>
              </a:rPr>
              <a:t>.  (this has to be memorized)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23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13  All atoms of the element vanadium must have the same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atomic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mass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number of neutrons plus electrons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number of protons plus neutrons</a:t>
            </a:r>
          </a:p>
        </p:txBody>
      </p:sp>
    </p:spTree>
    <p:extLst>
      <p:ext uri="{BB962C8B-B14F-4D97-AF65-F5344CB8AC3E}">
        <p14:creationId xmlns:p14="http://schemas.microsoft.com/office/powerpoint/2010/main" val="161053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13  All atoms of the element vanadium must have the same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(1) atomic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mass number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number of neutrons plus electrons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number of protons plus neutrons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We saw this question earlier twice!  All atoms of any element have the same number of protons which means the same atomic number.  </a:t>
            </a:r>
          </a:p>
          <a:p>
            <a:br>
              <a:rPr lang="en-US" sz="3200"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Neutrons change so neutrons + electrons or neutrons + protons changes with new isotopes.  </a:t>
            </a:r>
          </a:p>
          <a:p>
            <a:r>
              <a:rPr lang="en-US" sz="3200" i="1" dirty="0">
                <a:solidFill>
                  <a:srgbClr val="0033CC"/>
                </a:solidFill>
                <a:latin typeface="Times New Roman" panose="02020603050405020304" pitchFamily="18" charset="0"/>
                <a:cs typeface="Times New Roman" panose="02020603050405020304" pitchFamily="18" charset="0"/>
              </a:rPr>
              <a:t>Mass changes too with isotopes, each neutron is 1 AMU, </a:t>
            </a:r>
            <a:br>
              <a:rPr lang="en-US" sz="3200" i="1"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different isotopes = different masses.  </a:t>
            </a:r>
          </a:p>
        </p:txBody>
      </p:sp>
    </p:spTree>
    <p:extLst>
      <p:ext uri="{BB962C8B-B14F-4D97-AF65-F5344CB8AC3E}">
        <p14:creationId xmlns:p14="http://schemas.microsoft.com/office/powerpoint/2010/main" val="289185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  Which sample of matter can be separated into two different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substances by physical means?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liquid bromine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gaseous propane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solid sodium acetate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aqueous magnesium sulfate</a:t>
            </a:r>
          </a:p>
        </p:txBody>
      </p:sp>
    </p:spTree>
    <p:extLst>
      <p:ext uri="{BB962C8B-B14F-4D97-AF65-F5344CB8AC3E}">
        <p14:creationId xmlns:p14="http://schemas.microsoft.com/office/powerpoint/2010/main" val="219802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  Which sample of matter can be separated into two different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substances by physical means?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liquid bromine </a:t>
            </a:r>
            <a:r>
              <a:rPr lang="en-US" sz="3200" dirty="0">
                <a:solidFill>
                  <a:srgbClr val="0033CC"/>
                </a:solidFill>
                <a:latin typeface="Times New Roman" panose="02020603050405020304" pitchFamily="18" charset="0"/>
                <a:cs typeface="Times New Roman" panose="02020603050405020304" pitchFamily="18" charset="0"/>
              </a:rPr>
              <a:t>&gt;&gt;&gt; this is an element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gaseous propane </a:t>
            </a:r>
            <a:r>
              <a:rPr lang="en-US" sz="3200" dirty="0">
                <a:solidFill>
                  <a:srgbClr val="0033CC"/>
                </a:solidFill>
                <a:latin typeface="Times New Roman" panose="02020603050405020304" pitchFamily="18" charset="0"/>
                <a:cs typeface="Times New Roman" panose="02020603050405020304" pitchFamily="18" charset="0"/>
              </a:rPr>
              <a:t>&gt;&gt;&gt; this is a compound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solid sodium acetate </a:t>
            </a:r>
            <a:r>
              <a:rPr lang="en-US" sz="3200" dirty="0">
                <a:solidFill>
                  <a:srgbClr val="0033CC"/>
                </a:solidFill>
                <a:latin typeface="Times New Roman" panose="02020603050405020304" pitchFamily="18" charset="0"/>
                <a:cs typeface="Times New Roman" panose="02020603050405020304" pitchFamily="18" charset="0"/>
              </a:rPr>
              <a:t>&gt;&gt;&gt; this is a compound</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(4) aqueous magnesium sulfate </a:t>
            </a:r>
            <a:r>
              <a:rPr lang="en-US" sz="3200" dirty="0">
                <a:solidFill>
                  <a:srgbClr val="0033CC"/>
                </a:solidFill>
                <a:latin typeface="Times New Roman" panose="02020603050405020304" pitchFamily="18" charset="0"/>
                <a:cs typeface="Times New Roman" panose="02020603050405020304" pitchFamily="18" charset="0"/>
              </a:rPr>
              <a:t>&gt;&gt;&gt; this is a mixture</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Pure matter, elements and compounds are not mixed.  Elements are the simplest of the pure substances and cannot be broken down at all. Compounds can be chemically broken down into elements.</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An aqueous solution is water with stuff mixed into it.  Here, the water can be evaporated away, separating the water from the </a:t>
            </a:r>
            <a:r>
              <a:rPr lang="en-US" sz="3200" dirty="0" err="1">
                <a:solidFill>
                  <a:srgbClr val="0033CC"/>
                </a:solidFill>
                <a:latin typeface="Times New Roman" panose="02020603050405020304" pitchFamily="18" charset="0"/>
                <a:cs typeface="Times New Roman" panose="02020603050405020304" pitchFamily="18" charset="0"/>
              </a:rPr>
              <a:t>MgSO</a:t>
            </a:r>
            <a:r>
              <a:rPr lang="en-US" sz="3200" dirty="0">
                <a:solidFill>
                  <a:srgbClr val="0033CC"/>
                </a:solidFill>
                <a:latin typeface="Times New Roman" panose="02020603050405020304" pitchFamily="18" charset="0"/>
                <a:cs typeface="Times New Roman" panose="02020603050405020304" pitchFamily="18" charset="0"/>
              </a:rPr>
              <a:t> </a:t>
            </a:r>
            <a:r>
              <a:rPr lang="en-US" sz="3200" baseline="-25000" dirty="0">
                <a:solidFill>
                  <a:srgbClr val="0033CC"/>
                </a:solidFill>
                <a:latin typeface="Times New Roman" panose="02020603050405020304" pitchFamily="18" charset="0"/>
                <a:cs typeface="Times New Roman" panose="02020603050405020304" pitchFamily="18" charset="0"/>
              </a:rPr>
              <a:t>(S)  </a:t>
            </a:r>
            <a:endParaRPr lang="en-US" sz="32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93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What is the number of protons in an atom with the electron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configuration of 2-5?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5            (2) 2               (3) 3                 </a:t>
            </a:r>
            <a:r>
              <a:rPr lang="en-US" sz="3200" dirty="0">
                <a:solidFill>
                  <a:srgbClr val="FF0000"/>
                </a:solidFill>
                <a:latin typeface="Times New Roman" panose="02020603050405020304" pitchFamily="18" charset="0"/>
                <a:cs typeface="Times New Roman" panose="02020603050405020304" pitchFamily="18" charset="0"/>
              </a:rPr>
              <a:t>(4) 7</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element with a 2-5 configuration is nitrogen (#7).  Nitrogen has an atomic number of 7, which means it has </a:t>
            </a:r>
            <a:r>
              <a:rPr lang="en-US" sz="3200" dirty="0">
                <a:solidFill>
                  <a:srgbClr val="FF0000"/>
                </a:solidFill>
                <a:latin typeface="Times New Roman" panose="02020603050405020304" pitchFamily="18" charset="0"/>
                <a:cs typeface="Times New Roman" panose="02020603050405020304" pitchFamily="18" charset="0"/>
              </a:rPr>
              <a:t>7 protons </a:t>
            </a:r>
            <a:r>
              <a:rPr lang="en-US" sz="3200" dirty="0">
                <a:solidFill>
                  <a:srgbClr val="0033CC"/>
                </a:solidFill>
                <a:latin typeface="Times New Roman" panose="02020603050405020304" pitchFamily="18" charset="0"/>
                <a:cs typeface="Times New Roman" panose="02020603050405020304" pitchFamily="18" charset="0"/>
              </a:rPr>
              <a:t>that are positive. </a:t>
            </a:r>
          </a:p>
          <a:p>
            <a:r>
              <a:rPr lang="en-US" sz="3200" dirty="0">
                <a:solidFill>
                  <a:srgbClr val="0033CC"/>
                </a:solidFill>
                <a:latin typeface="Times New Roman" panose="02020603050405020304" pitchFamily="18" charset="0"/>
                <a:cs typeface="Times New Roman" panose="02020603050405020304" pitchFamily="18" charset="0"/>
              </a:rPr>
              <a:t>It also </a:t>
            </a:r>
            <a:r>
              <a:rPr lang="en-US" sz="3200" u="sng" dirty="0">
                <a:solidFill>
                  <a:srgbClr val="0033CC"/>
                </a:solidFill>
                <a:latin typeface="Times New Roman" panose="02020603050405020304" pitchFamily="18" charset="0"/>
                <a:cs typeface="Times New Roman" panose="02020603050405020304" pitchFamily="18" charset="0"/>
              </a:rPr>
              <a:t>has to have</a:t>
            </a:r>
            <a:r>
              <a:rPr lang="en-US" sz="3200" dirty="0">
                <a:solidFill>
                  <a:srgbClr val="0033CC"/>
                </a:solidFill>
                <a:latin typeface="Times New Roman" panose="02020603050405020304" pitchFamily="18" charset="0"/>
                <a:cs typeface="Times New Roman" panose="02020603050405020304" pitchFamily="18" charset="0"/>
              </a:rPr>
              <a:t> 7 negative electrons.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It’s mass rounds to 14, which means a total of 14 protons PLUS neutrons.</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14 total – 7 protons = leaves 7 neutrons.  Electrons have no mass in HS.  </a:t>
            </a:r>
          </a:p>
        </p:txBody>
      </p:sp>
    </p:spTree>
    <p:extLst>
      <p:ext uri="{BB962C8B-B14F-4D97-AF65-F5344CB8AC3E}">
        <p14:creationId xmlns:p14="http://schemas.microsoft.com/office/powerpoint/2010/main" val="2565577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15  Two liquids can be separated by distillation due to a difference in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concentration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conductivity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boiling point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heat of fusion</a:t>
            </a:r>
          </a:p>
        </p:txBody>
      </p:sp>
    </p:spTree>
    <p:extLst>
      <p:ext uri="{BB962C8B-B14F-4D97-AF65-F5344CB8AC3E}">
        <p14:creationId xmlns:p14="http://schemas.microsoft.com/office/powerpoint/2010/main" val="245576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15  Two liquids can be separated by distillation due to a difference in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concentration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conductivity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(3) boiling point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heat of fusion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Concentration is how much stuff is present in solution.  Conductivity means how well a substance can conduct either heat or electricity (or sound, etc.), and heat of fusion means how many joule of energy it takes to either melt or freeze one gram of this stuff at it’s freezing point.  </a:t>
            </a:r>
          </a:p>
          <a:p>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Separating a mixture by difference in boiling point is called distillation.  </a:t>
            </a:r>
          </a:p>
        </p:txBody>
      </p:sp>
    </p:spTree>
    <p:extLst>
      <p:ext uri="{BB962C8B-B14F-4D97-AF65-F5344CB8AC3E}">
        <p14:creationId xmlns:p14="http://schemas.microsoft.com/office/powerpoint/2010/main" val="228636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16  Which unit can be used to express the concentration of a PbCl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kelvins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kilojoules per gram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pascals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parts per million</a:t>
            </a:r>
          </a:p>
        </p:txBody>
      </p:sp>
    </p:spTree>
    <p:extLst>
      <p:ext uri="{BB962C8B-B14F-4D97-AF65-F5344CB8AC3E}">
        <p14:creationId xmlns:p14="http://schemas.microsoft.com/office/powerpoint/2010/main" val="689804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16  Which unit can be used to express the concentration of a PbCl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kelvins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kilojoules per gram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pascals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(4) parts per million</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Put your finger into the “concentration” box on the back page of the reference table S now.  Molarity is much more common, but for especially weak solutions, PPM is also used.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Kelvin is temperature, kJ/gram is energy per gram and is NOT on the reference tables.  Pascals is pressure, as kilopascals or kPa.  </a:t>
            </a:r>
          </a:p>
        </p:txBody>
      </p:sp>
    </p:spTree>
    <p:extLst>
      <p:ext uri="{BB962C8B-B14F-4D97-AF65-F5344CB8AC3E}">
        <p14:creationId xmlns:p14="http://schemas.microsoft.com/office/powerpoint/2010/main" val="2784287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17  Compared to the freezing point and boiling point of water at 1.0 atm,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0.5 M aqueous solution of NaCl at 1.0 atm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 lower freezing point and a lower boiling point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a lower freezing point and a higher boiling point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a higher freezing point and a lower boiling point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a higher freezing point and a higher boiling point</a:t>
            </a:r>
          </a:p>
        </p:txBody>
      </p:sp>
    </p:spTree>
    <p:extLst>
      <p:ext uri="{BB962C8B-B14F-4D97-AF65-F5344CB8AC3E}">
        <p14:creationId xmlns:p14="http://schemas.microsoft.com/office/powerpoint/2010/main" val="391393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74030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17  Compared to the freezing point and boiling point of water at 1.0 atm,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0.5 M aqueous solution of NaCl at 1.0 atm has </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(1) a lower freezing point and a lower boiling point </a:t>
            </a:r>
            <a:br>
              <a:rPr lang="en-US" sz="2400" dirty="0">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(2) a lower freezing point and a higher boiling point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(3) a higher freezing point and a lower boiling point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(4) a higher freezing point and a higher boiling point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Make a chart,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write what you find.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SAY: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 NaCl solution has…</a:t>
            </a:r>
            <a:br>
              <a:rPr lang="en-US" sz="32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FP and BP are known for pure water.  Whenever stuff is dissolved into water, there are changes to colligative properties like FP and BP.  </a:t>
            </a:r>
            <a:r>
              <a:rPr lang="en-US" sz="3200" i="1" dirty="0">
                <a:solidFill>
                  <a:srgbClr val="FF0000"/>
                </a:solidFill>
                <a:latin typeface="Times New Roman" panose="02020603050405020304" pitchFamily="18" charset="0"/>
                <a:cs typeface="Times New Roman" panose="02020603050405020304" pitchFamily="18" charset="0"/>
              </a:rPr>
              <a:t>Here the freezing point is depressed, and the boiling point is elevated.  </a:t>
            </a:r>
          </a:p>
        </p:txBody>
      </p:sp>
      <p:graphicFrame>
        <p:nvGraphicFramePr>
          <p:cNvPr id="3" name="Table 3">
            <a:extLst>
              <a:ext uri="{FF2B5EF4-FFF2-40B4-BE49-F238E27FC236}">
                <a16:creationId xmlns:a16="http://schemas.microsoft.com/office/drawing/2014/main" id="{DD70B53E-EFB6-DE33-9B3C-4779AB4ECE55}"/>
              </a:ext>
            </a:extLst>
          </p:cNvPr>
          <p:cNvGraphicFramePr>
            <a:graphicFrameLocks noGrp="1"/>
          </p:cNvGraphicFramePr>
          <p:nvPr>
            <p:extLst>
              <p:ext uri="{D42A27DB-BD31-4B8C-83A1-F6EECF244321}">
                <p14:modId xmlns:p14="http://schemas.microsoft.com/office/powerpoint/2010/main" val="3812349786"/>
              </p:ext>
            </p:extLst>
          </p:nvPr>
        </p:nvGraphicFramePr>
        <p:xfrm>
          <a:off x="5184558" y="2581504"/>
          <a:ext cx="6933462" cy="2191914"/>
        </p:xfrm>
        <a:graphic>
          <a:graphicData uri="http://schemas.openxmlformats.org/drawingml/2006/table">
            <a:tbl>
              <a:tblPr firstRow="1" bandRow="1">
                <a:tableStyleId>{5C22544A-7EE6-4342-B048-85BDC9FD1C3A}</a:tableStyleId>
              </a:tblPr>
              <a:tblGrid>
                <a:gridCol w="1793291">
                  <a:extLst>
                    <a:ext uri="{9D8B030D-6E8A-4147-A177-3AD203B41FA5}">
                      <a16:colId xmlns:a16="http://schemas.microsoft.com/office/drawing/2014/main" val="1524769222"/>
                    </a:ext>
                  </a:extLst>
                </a:gridCol>
                <a:gridCol w="2681056">
                  <a:extLst>
                    <a:ext uri="{9D8B030D-6E8A-4147-A177-3AD203B41FA5}">
                      <a16:colId xmlns:a16="http://schemas.microsoft.com/office/drawing/2014/main" val="281316778"/>
                    </a:ext>
                  </a:extLst>
                </a:gridCol>
                <a:gridCol w="2459115">
                  <a:extLst>
                    <a:ext uri="{9D8B030D-6E8A-4147-A177-3AD203B41FA5}">
                      <a16:colId xmlns:a16="http://schemas.microsoft.com/office/drawing/2014/main" val="3831634714"/>
                    </a:ext>
                  </a:extLst>
                </a:gridCol>
              </a:tblGrid>
              <a:tr h="496958">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Freezing point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Boiling point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DDD"/>
                    </a:solidFill>
                  </a:tcPr>
                </a:tc>
                <a:extLst>
                  <a:ext uri="{0D108BD9-81ED-4DB2-BD59-A6C34878D82A}">
                    <a16:rowId xmlns:a16="http://schemas.microsoft.com/office/drawing/2014/main" val="366342319"/>
                  </a:ext>
                </a:extLst>
              </a:tr>
              <a:tr h="496958">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Water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273 K or 0°C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373 K or 100°C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DDD"/>
                    </a:solidFill>
                  </a:tcPr>
                </a:tc>
                <a:extLst>
                  <a:ext uri="{0D108BD9-81ED-4DB2-BD59-A6C34878D82A}">
                    <a16:rowId xmlns:a16="http://schemas.microsoft.com/office/drawing/2014/main" val="517488667"/>
                  </a:ext>
                </a:extLst>
              </a:tr>
              <a:tr h="496958">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Lower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Higher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DDD"/>
                    </a:solidFill>
                  </a:tcPr>
                </a:tc>
                <a:extLst>
                  <a:ext uri="{0D108BD9-81ED-4DB2-BD59-A6C34878D82A}">
                    <a16:rowId xmlns:a16="http://schemas.microsoft.com/office/drawing/2014/main" val="3698377317"/>
                  </a:ext>
                </a:extLst>
              </a:tr>
              <a:tr h="496958">
                <a:tc>
                  <a:txBody>
                    <a:bodyPr/>
                    <a:lstStyle/>
                    <a:p>
                      <a:pPr algn="ct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Impact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1.86°C/mole particles dissolved per liter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0.5°C/mole particles dissolved per liter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DDD"/>
                    </a:solidFill>
                  </a:tcPr>
                </a:tc>
                <a:extLst>
                  <a:ext uri="{0D108BD9-81ED-4DB2-BD59-A6C34878D82A}">
                    <a16:rowId xmlns:a16="http://schemas.microsoft.com/office/drawing/2014/main" val="3334553175"/>
                  </a:ext>
                </a:extLst>
              </a:tr>
            </a:tbl>
          </a:graphicData>
        </a:graphic>
      </p:graphicFrame>
    </p:spTree>
    <p:extLst>
      <p:ext uri="{BB962C8B-B14F-4D97-AF65-F5344CB8AC3E}">
        <p14:creationId xmlns:p14="http://schemas.microsoft.com/office/powerpoint/2010/main" val="355196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18  Which form of energy is converted to thermal energy when propane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burns in air?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chemical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electrical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mechanical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nuclear</a:t>
            </a:r>
          </a:p>
        </p:txBody>
      </p:sp>
    </p:spTree>
    <p:extLst>
      <p:ext uri="{BB962C8B-B14F-4D97-AF65-F5344CB8AC3E}">
        <p14:creationId xmlns:p14="http://schemas.microsoft.com/office/powerpoint/2010/main" val="3921659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18  Which form of energy is converted to thermal energy when propane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burns in air?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chemical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electrical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mechanical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nuclear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Chemical energy (energy stored in the bonds is converted into heat energy when combustion occurs.  Propane is a hydrocarbon, combining with oxygen in the air,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it forms water and carbon dioxide gases.  </a:t>
            </a:r>
            <a:r>
              <a:rPr lang="el-GR" sz="2800" dirty="0">
                <a:solidFill>
                  <a:srgbClr val="0033CC"/>
                </a:solidFill>
                <a:latin typeface="Times New Roman" panose="02020603050405020304" pitchFamily="18" charset="0"/>
                <a:cs typeface="Times New Roman" panose="02020603050405020304" pitchFamily="18" charset="0"/>
              </a:rPr>
              <a:t>Δ</a:t>
            </a:r>
            <a:r>
              <a:rPr lang="en-US" sz="2800" dirty="0">
                <a:solidFill>
                  <a:srgbClr val="0033CC"/>
                </a:solidFill>
                <a:latin typeface="Times New Roman" panose="02020603050405020304" pitchFamily="18" charset="0"/>
                <a:cs typeface="Times New Roman" panose="02020603050405020304" pitchFamily="18" charset="0"/>
              </a:rPr>
              <a:t>H is negative, energy is a product.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21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80076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19  According to the kinetic molecular theory, which statement explains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why an ideal gas can be compressed to a smaller volume? </a:t>
            </a: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 The motion of the gas particles is circular and orderly.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The force of attraction between the gas particles is strong.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As the gas particles collide, the total energy of the system decreases.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(4) The gas particles are separated by great distances relative to their size.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567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24786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19  According to the kinetic molecular theory, which statement explains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why an ideal gas can be compressed to a smaller volume? </a:t>
            </a: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 The motion of the gas particles is circular and orderly.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The force of attraction between the gas particles is strong.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As the gas particles collide, the total energy of the system decreases.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 The gas particles are separated by great distances relative to their size.</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This is true for both ideal </a:t>
            </a:r>
            <a:r>
              <a:rPr lang="en-US" sz="2800" i="1" u="sng" dirty="0">
                <a:solidFill>
                  <a:srgbClr val="0033CC"/>
                </a:solidFill>
                <a:latin typeface="Times New Roman" panose="02020603050405020304" pitchFamily="18" charset="0"/>
                <a:cs typeface="Times New Roman" panose="02020603050405020304" pitchFamily="18" charset="0"/>
              </a:rPr>
              <a:t>and</a:t>
            </a:r>
            <a:r>
              <a:rPr lang="en-US" sz="2800" dirty="0">
                <a:solidFill>
                  <a:srgbClr val="0033CC"/>
                </a:solidFill>
                <a:latin typeface="Times New Roman" panose="02020603050405020304" pitchFamily="18" charset="0"/>
                <a:cs typeface="Times New Roman" panose="02020603050405020304" pitchFamily="18" charset="0"/>
              </a:rPr>
              <a:t> for real gases.  Gas particles are crazy small, and gases are MOSTLY empty space.  You can squish a roomful of gas into a very small sized bottle because the particles of the gas are super small, and the empty space gets compressed.  </a:t>
            </a:r>
          </a:p>
          <a:p>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You end up with much higher pressure, because with so little space there are many more collisions, and collisions cause gas pressure.</a:t>
            </a: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1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In the wave-mechanical model of an atom, an orbital is defined 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 region of the most probable neutron location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a region of the most probable electron location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the straight-line path of a neutron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the straight-line path of an electron</a:t>
            </a:r>
          </a:p>
        </p:txBody>
      </p:sp>
    </p:spTree>
    <p:extLst>
      <p:ext uri="{BB962C8B-B14F-4D97-AF65-F5344CB8AC3E}">
        <p14:creationId xmlns:p14="http://schemas.microsoft.com/office/powerpoint/2010/main" val="1023075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20  Under which conditions of temperature and pressure does a sample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propane behave least like an ideal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250. K and 1.0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250. K and 5.0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500. K and 1.0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500. K and 5.0 atm</a:t>
            </a:r>
          </a:p>
        </p:txBody>
      </p:sp>
    </p:spTree>
    <p:extLst>
      <p:ext uri="{BB962C8B-B14F-4D97-AF65-F5344CB8AC3E}">
        <p14:creationId xmlns:p14="http://schemas.microsoft.com/office/powerpoint/2010/main" val="79407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55564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20  Under which conditions of temperature and pressure does a sample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propane behave </a:t>
            </a:r>
            <a:r>
              <a:rPr lang="en-US" sz="3200" dirty="0">
                <a:solidFill>
                  <a:srgbClr val="FF0000"/>
                </a:solidFill>
                <a:latin typeface="Times New Roman" panose="02020603050405020304" pitchFamily="18" charset="0"/>
                <a:cs typeface="Times New Roman" panose="02020603050405020304" pitchFamily="18" charset="0"/>
              </a:rPr>
              <a:t>least like </a:t>
            </a:r>
            <a:r>
              <a:rPr lang="en-US" sz="3200" dirty="0">
                <a:latin typeface="Times New Roman" panose="02020603050405020304" pitchFamily="18" charset="0"/>
                <a:cs typeface="Times New Roman" panose="02020603050405020304" pitchFamily="18" charset="0"/>
              </a:rPr>
              <a:t>an ideal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250. K and 1.0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250. K and 5.0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500. K and 1.0 atm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500. K and 5.0 atm</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Write the answer first. </a:t>
            </a:r>
            <a:br>
              <a:rPr lang="en-US" sz="2800" dirty="0">
                <a:solidFill>
                  <a:srgbClr val="0033CC"/>
                </a:solidFill>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Hot gases are more ideal</a:t>
            </a:r>
            <a:r>
              <a:rPr lang="en-US" sz="2800" dirty="0">
                <a:solidFill>
                  <a:srgbClr val="0033CC"/>
                </a:solidFill>
                <a:latin typeface="Times New Roman" panose="02020603050405020304" pitchFamily="18" charset="0"/>
                <a:cs typeface="Times New Roman" panose="02020603050405020304" pitchFamily="18" charset="0"/>
              </a:rPr>
              <a:t>, so </a:t>
            </a:r>
            <a:br>
              <a:rPr lang="en-US" sz="2800" dirty="0">
                <a:solidFill>
                  <a:srgbClr val="0033CC"/>
                </a:solidFill>
                <a:latin typeface="Times New Roman" panose="02020603050405020304" pitchFamily="18" charset="0"/>
                <a:cs typeface="Times New Roman" panose="02020603050405020304" pitchFamily="18" charset="0"/>
              </a:rPr>
            </a:br>
            <a:r>
              <a:rPr lang="en-US" sz="2800" b="1" i="1" u="sng" dirty="0">
                <a:solidFill>
                  <a:srgbClr val="0033CC"/>
                </a:solidFill>
                <a:latin typeface="Times New Roman" panose="02020603050405020304" pitchFamily="18" charset="0"/>
                <a:cs typeface="Times New Roman" panose="02020603050405020304" pitchFamily="18" charset="0"/>
              </a:rPr>
              <a:t>COLD GASES ARE LESS IDEAL</a:t>
            </a:r>
            <a:r>
              <a:rPr lang="en-US" sz="2800" dirty="0">
                <a:solidFill>
                  <a:srgbClr val="0033CC"/>
                </a:solidFill>
                <a:latin typeface="Times New Roman" panose="02020603050405020304" pitchFamily="18" charset="0"/>
                <a:cs typeface="Times New Roman" panose="02020603050405020304" pitchFamily="18" charset="0"/>
              </a:rPr>
              <a:t>, they are more likely to collapse into a liquid,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then, </a:t>
            </a:r>
            <a:r>
              <a:rPr lang="en-US" sz="2800" i="1" dirty="0">
                <a:solidFill>
                  <a:srgbClr val="0033CC"/>
                </a:solidFill>
                <a:latin typeface="Times New Roman" panose="02020603050405020304" pitchFamily="18" charset="0"/>
                <a:cs typeface="Times New Roman" panose="02020603050405020304" pitchFamily="18" charset="0"/>
              </a:rPr>
              <a:t>lower pressure gases are more ideal</a:t>
            </a:r>
            <a:r>
              <a:rPr lang="en-US" sz="2800" dirty="0">
                <a:solidFill>
                  <a:srgbClr val="0033CC"/>
                </a:solidFill>
                <a:latin typeface="Times New Roman" panose="02020603050405020304" pitchFamily="18" charset="0"/>
                <a:cs typeface="Times New Roman" panose="02020603050405020304" pitchFamily="18" charset="0"/>
              </a:rPr>
              <a:t>, so </a:t>
            </a:r>
            <a:br>
              <a:rPr lang="en-US" sz="2800" dirty="0">
                <a:solidFill>
                  <a:srgbClr val="0033CC"/>
                </a:solidFill>
                <a:latin typeface="Times New Roman" panose="02020603050405020304" pitchFamily="18" charset="0"/>
                <a:cs typeface="Times New Roman" panose="02020603050405020304" pitchFamily="18" charset="0"/>
              </a:rPr>
            </a:br>
            <a:r>
              <a:rPr lang="en-US" sz="2800" b="1" i="1" u="sng" dirty="0">
                <a:solidFill>
                  <a:srgbClr val="0033CC"/>
                </a:solidFill>
                <a:latin typeface="Times New Roman" panose="02020603050405020304" pitchFamily="18" charset="0"/>
                <a:cs typeface="Times New Roman" panose="02020603050405020304" pitchFamily="18" charset="0"/>
              </a:rPr>
              <a:t>HIGH PRESSURE GASES ARE LESS IDEAL</a:t>
            </a:r>
            <a:r>
              <a:rPr lang="en-US" sz="2800" dirty="0">
                <a:solidFill>
                  <a:srgbClr val="0033CC"/>
                </a:solidFill>
                <a:latin typeface="Times New Roman" panose="02020603050405020304" pitchFamily="18" charset="0"/>
                <a:cs typeface="Times New Roman" panose="02020603050405020304" pitchFamily="18" charset="0"/>
              </a:rPr>
              <a:t>, the more collisions means the more likelihood of collapsing into a liquid.  </a:t>
            </a: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33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21  Compared to a 1.0-L sample of CO</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in a sealed, rigid container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STP, a 1.0-L sample of CH</a:t>
            </a:r>
            <a:r>
              <a:rPr lang="en-US" sz="3200" baseline="-25000" dirty="0">
                <a:latin typeface="Times New Roman" panose="02020603050405020304" pitchFamily="18" charset="0"/>
                <a:cs typeface="Times New Roman" panose="02020603050405020304" pitchFamily="18" charset="0"/>
              </a:rPr>
              <a:t>4(g)  </a:t>
            </a:r>
            <a:r>
              <a:rPr lang="en-US" sz="3200" dirty="0">
                <a:latin typeface="Times New Roman" panose="02020603050405020304" pitchFamily="18" charset="0"/>
                <a:cs typeface="Times New Roman" panose="02020603050405020304" pitchFamily="18" charset="0"/>
              </a:rPr>
              <a:t>in a sealed, rigid container at STP has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same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density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molar mass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chemical properties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number of molecules</a:t>
            </a:r>
          </a:p>
        </p:txBody>
      </p:sp>
    </p:spTree>
    <p:extLst>
      <p:ext uri="{BB962C8B-B14F-4D97-AF65-F5344CB8AC3E}">
        <p14:creationId xmlns:p14="http://schemas.microsoft.com/office/powerpoint/2010/main" val="751091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1719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21  Compared to a 1.0-L sample of CO</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in a sealed, rigid container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STP, a 1.0-L sample of CH</a:t>
            </a:r>
            <a:r>
              <a:rPr lang="en-US" sz="3200" baseline="-25000" dirty="0">
                <a:latin typeface="Times New Roman" panose="02020603050405020304" pitchFamily="18" charset="0"/>
                <a:cs typeface="Times New Roman" panose="02020603050405020304" pitchFamily="18" charset="0"/>
              </a:rPr>
              <a:t>4(g)  </a:t>
            </a:r>
            <a:r>
              <a:rPr lang="en-US" sz="3200" dirty="0">
                <a:latin typeface="Times New Roman" panose="02020603050405020304" pitchFamily="18" charset="0"/>
                <a:cs typeface="Times New Roman" panose="02020603050405020304" pitchFamily="18" charset="0"/>
              </a:rPr>
              <a:t>in a sealed, rigid container at STP has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same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density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molar mass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chemical properties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(4) number of molecules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This is the Avogadro’s Hypothesis question.  Equal volumes of different gases, at the same temp and pressure have the same number of moles and the same number of particles.  </a:t>
            </a:r>
            <a:br>
              <a:rPr lang="en-US" sz="2800" dirty="0">
                <a:solidFill>
                  <a:srgbClr val="0033CC"/>
                </a:solidFill>
                <a:latin typeface="Times New Roman" panose="02020603050405020304" pitchFamily="18" charset="0"/>
                <a:cs typeface="Times New Roman" panose="02020603050405020304" pitchFamily="18" charset="0"/>
              </a:rPr>
            </a:b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1.0 Liters of 2 different gases at the same temp and pressure have the same number of moles of gas and the same number of particles of gas (molecules are particles)  </a:t>
            </a: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240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pt-BR" sz="3200" dirty="0">
                <a:latin typeface="Times New Roman" panose="02020603050405020304" pitchFamily="18" charset="0"/>
                <a:cs typeface="Times New Roman" panose="02020603050405020304" pitchFamily="18" charset="0"/>
              </a:rPr>
              <a:t>22  A chemical reaction occurs when </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(1)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(G)</a:t>
            </a:r>
            <a:r>
              <a:rPr lang="pt-BR" sz="3200" dirty="0">
                <a:latin typeface="Times New Roman" panose="02020603050405020304" pitchFamily="18" charset="0"/>
                <a:cs typeface="Times New Roman" panose="02020603050405020304" pitchFamily="18" charset="0"/>
              </a:rPr>
              <a:t> forms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(L)</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(2)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(L)</a:t>
            </a:r>
            <a:r>
              <a:rPr lang="pt-BR" sz="3200" dirty="0">
                <a:latin typeface="Times New Roman" panose="02020603050405020304" pitchFamily="18" charset="0"/>
                <a:cs typeface="Times New Roman" panose="02020603050405020304" pitchFamily="18" charset="0"/>
              </a:rPr>
              <a:t> forms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(S)</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(3) O</a:t>
            </a:r>
            <a:r>
              <a:rPr lang="pt-BR" sz="3200" baseline="-25000" dirty="0">
                <a:latin typeface="Times New Roman" panose="02020603050405020304" pitchFamily="18" charset="0"/>
                <a:cs typeface="Times New Roman" panose="02020603050405020304" pitchFamily="18" charset="0"/>
              </a:rPr>
              <a:t>2(L) </a:t>
            </a:r>
            <a:r>
              <a:rPr lang="pt-BR" sz="3200" dirty="0">
                <a:latin typeface="Times New Roman" panose="02020603050405020304" pitchFamily="18" charset="0"/>
                <a:cs typeface="Times New Roman" panose="02020603050405020304" pitchFamily="18" charset="0"/>
              </a:rPr>
              <a:t> forms O</a:t>
            </a:r>
            <a:r>
              <a:rPr lang="pt-BR" sz="3200" baseline="-25000" dirty="0">
                <a:latin typeface="Times New Roman" panose="02020603050405020304" pitchFamily="18" charset="0"/>
                <a:cs typeface="Times New Roman" panose="02020603050405020304" pitchFamily="18" charset="0"/>
              </a:rPr>
              <a:t>2(S)</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(4) O</a:t>
            </a:r>
            <a:r>
              <a:rPr lang="pt-BR" sz="3200" baseline="-25000" dirty="0">
                <a:latin typeface="Times New Roman" panose="02020603050405020304" pitchFamily="18" charset="0"/>
                <a:cs typeface="Times New Roman" panose="02020603050405020304" pitchFamily="18" charset="0"/>
              </a:rPr>
              <a:t>2(g)</a:t>
            </a:r>
            <a:r>
              <a:rPr lang="pt-BR" sz="3200" dirty="0">
                <a:latin typeface="Times New Roman" panose="02020603050405020304" pitchFamily="18" charset="0"/>
                <a:cs typeface="Times New Roman" panose="02020603050405020304" pitchFamily="18" charset="0"/>
              </a:rPr>
              <a:t> forms O</a:t>
            </a:r>
            <a:r>
              <a:rPr lang="pt-BR" sz="3200" baseline="-25000" dirty="0">
                <a:latin typeface="Times New Roman" panose="02020603050405020304" pitchFamily="18" charset="0"/>
                <a:cs typeface="Times New Roman" panose="02020603050405020304" pitchFamily="18" charset="0"/>
              </a:rPr>
              <a:t>3(g)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37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pt-BR" sz="3200" dirty="0">
                <a:latin typeface="Times New Roman" panose="02020603050405020304" pitchFamily="18" charset="0"/>
                <a:cs typeface="Times New Roman" panose="02020603050405020304" pitchFamily="18" charset="0"/>
              </a:rPr>
              <a:t>22  A chemical reaction occurs when </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(1)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(G)</a:t>
            </a:r>
            <a:r>
              <a:rPr lang="pt-BR" sz="3200" dirty="0">
                <a:latin typeface="Times New Roman" panose="02020603050405020304" pitchFamily="18" charset="0"/>
                <a:cs typeface="Times New Roman" panose="02020603050405020304" pitchFamily="18" charset="0"/>
              </a:rPr>
              <a:t> forms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(L)</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(2)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(L)</a:t>
            </a:r>
            <a:r>
              <a:rPr lang="pt-BR" sz="3200" dirty="0">
                <a:latin typeface="Times New Roman" panose="02020603050405020304" pitchFamily="18" charset="0"/>
                <a:cs typeface="Times New Roman" panose="02020603050405020304" pitchFamily="18" charset="0"/>
              </a:rPr>
              <a:t> forms H</a:t>
            </a:r>
            <a:r>
              <a:rPr lang="pt-BR" sz="3200" baseline="-25000" dirty="0">
                <a:latin typeface="Times New Roman" panose="02020603050405020304" pitchFamily="18" charset="0"/>
                <a:cs typeface="Times New Roman" panose="02020603050405020304" pitchFamily="18" charset="0"/>
              </a:rPr>
              <a:t>2</a:t>
            </a:r>
            <a:r>
              <a:rPr lang="pt-BR" sz="3200" dirty="0">
                <a:latin typeface="Times New Roman" panose="02020603050405020304" pitchFamily="18" charset="0"/>
                <a:cs typeface="Times New Roman" panose="02020603050405020304" pitchFamily="18" charset="0"/>
              </a:rPr>
              <a:t>O</a:t>
            </a:r>
            <a:r>
              <a:rPr lang="pt-BR" sz="3200" baseline="-25000" dirty="0">
                <a:latin typeface="Times New Roman" panose="02020603050405020304" pitchFamily="18" charset="0"/>
                <a:cs typeface="Times New Roman" panose="02020603050405020304" pitchFamily="18" charset="0"/>
              </a:rPr>
              <a:t>(S)</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(3) O</a:t>
            </a:r>
            <a:r>
              <a:rPr lang="pt-BR" sz="3200" baseline="-25000" dirty="0">
                <a:latin typeface="Times New Roman" panose="02020603050405020304" pitchFamily="18" charset="0"/>
                <a:cs typeface="Times New Roman" panose="02020603050405020304" pitchFamily="18" charset="0"/>
              </a:rPr>
              <a:t>2(L) </a:t>
            </a:r>
            <a:r>
              <a:rPr lang="pt-BR" sz="3200" dirty="0">
                <a:latin typeface="Times New Roman" panose="02020603050405020304" pitchFamily="18" charset="0"/>
                <a:cs typeface="Times New Roman" panose="02020603050405020304" pitchFamily="18" charset="0"/>
              </a:rPr>
              <a:t> forms O</a:t>
            </a:r>
            <a:r>
              <a:rPr lang="pt-BR" sz="3200" baseline="-25000" dirty="0">
                <a:latin typeface="Times New Roman" panose="02020603050405020304" pitchFamily="18" charset="0"/>
                <a:cs typeface="Times New Roman" panose="02020603050405020304" pitchFamily="18" charset="0"/>
              </a:rPr>
              <a:t>2(S)</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a:t>
            </a:r>
            <a:r>
              <a:rPr lang="pt-BR" sz="3200" dirty="0">
                <a:solidFill>
                  <a:srgbClr val="FF0000"/>
                </a:solidFill>
                <a:latin typeface="Times New Roman" panose="02020603050405020304" pitchFamily="18" charset="0"/>
                <a:cs typeface="Times New Roman" panose="02020603050405020304" pitchFamily="18" charset="0"/>
              </a:rPr>
              <a:t>(4) O</a:t>
            </a:r>
            <a:r>
              <a:rPr lang="pt-BR" sz="3200" baseline="-25000" dirty="0">
                <a:solidFill>
                  <a:srgbClr val="FF0000"/>
                </a:solidFill>
                <a:latin typeface="Times New Roman" panose="02020603050405020304" pitchFamily="18" charset="0"/>
                <a:cs typeface="Times New Roman" panose="02020603050405020304" pitchFamily="18" charset="0"/>
              </a:rPr>
              <a:t>2(g)</a:t>
            </a:r>
            <a:r>
              <a:rPr lang="pt-BR" sz="3200" dirty="0">
                <a:solidFill>
                  <a:srgbClr val="FF0000"/>
                </a:solidFill>
                <a:latin typeface="Times New Roman" panose="02020603050405020304" pitchFamily="18" charset="0"/>
                <a:cs typeface="Times New Roman" panose="02020603050405020304" pitchFamily="18" charset="0"/>
              </a:rPr>
              <a:t> forms O</a:t>
            </a:r>
            <a:r>
              <a:rPr lang="pt-BR" sz="3200" baseline="-25000" dirty="0">
                <a:solidFill>
                  <a:srgbClr val="FF0000"/>
                </a:solidFill>
                <a:latin typeface="Times New Roman" panose="02020603050405020304" pitchFamily="18" charset="0"/>
                <a:cs typeface="Times New Roman" panose="02020603050405020304" pitchFamily="18" charset="0"/>
              </a:rPr>
              <a:t>3(g)  </a:t>
            </a:r>
            <a:br>
              <a:rPr lang="pt-BR" sz="3200" dirty="0">
                <a:latin typeface="Times New Roman" panose="02020603050405020304" pitchFamily="18" charset="0"/>
                <a:cs typeface="Times New Roman" panose="02020603050405020304" pitchFamily="18" charset="0"/>
              </a:rPr>
            </a:br>
            <a:br>
              <a:rPr lang="pt-BR" sz="3200" dirty="0">
                <a:latin typeface="Times New Roman" panose="02020603050405020304" pitchFamily="18" charset="0"/>
                <a:cs typeface="Times New Roman" panose="02020603050405020304" pitchFamily="18" charset="0"/>
              </a:rPr>
            </a:br>
            <a:r>
              <a:rPr lang="pt-BR" sz="3200" dirty="0">
                <a:solidFill>
                  <a:srgbClr val="0033CC"/>
                </a:solidFill>
                <a:latin typeface="Times New Roman" panose="02020603050405020304" pitchFamily="18" charset="0"/>
                <a:cs typeface="Times New Roman" panose="02020603050405020304" pitchFamily="18" charset="0"/>
              </a:rPr>
              <a:t>One is a phase change</a:t>
            </a:r>
            <a:br>
              <a:rPr lang="pt-BR" sz="3200" dirty="0">
                <a:solidFill>
                  <a:srgbClr val="0033CC"/>
                </a:solidFill>
                <a:latin typeface="Times New Roman" panose="02020603050405020304" pitchFamily="18" charset="0"/>
                <a:cs typeface="Times New Roman" panose="02020603050405020304" pitchFamily="18" charset="0"/>
              </a:rPr>
            </a:br>
            <a:r>
              <a:rPr lang="pt-BR" sz="3200" dirty="0">
                <a:solidFill>
                  <a:srgbClr val="0033CC"/>
                </a:solidFill>
                <a:latin typeface="Times New Roman" panose="02020603050405020304" pitchFamily="18" charset="0"/>
                <a:cs typeface="Times New Roman" panose="02020603050405020304" pitchFamily="18" charset="0"/>
              </a:rPr>
              <a:t>Two is a phase change</a:t>
            </a:r>
            <a:br>
              <a:rPr lang="pt-BR" sz="3200" dirty="0">
                <a:solidFill>
                  <a:srgbClr val="0033CC"/>
                </a:solidFill>
                <a:latin typeface="Times New Roman" panose="02020603050405020304" pitchFamily="18" charset="0"/>
                <a:cs typeface="Times New Roman" panose="02020603050405020304" pitchFamily="18" charset="0"/>
              </a:rPr>
            </a:br>
            <a:r>
              <a:rPr lang="pt-BR" sz="3200" dirty="0">
                <a:solidFill>
                  <a:srgbClr val="0033CC"/>
                </a:solidFill>
                <a:latin typeface="Times New Roman" panose="02020603050405020304" pitchFamily="18" charset="0"/>
                <a:cs typeface="Times New Roman" panose="02020603050405020304" pitchFamily="18" charset="0"/>
              </a:rPr>
              <a:t>Three is a phase change</a:t>
            </a:r>
            <a:br>
              <a:rPr lang="pt-BR" sz="3200" dirty="0">
                <a:solidFill>
                  <a:srgbClr val="0033CC"/>
                </a:solidFill>
                <a:latin typeface="Times New Roman" panose="02020603050405020304" pitchFamily="18" charset="0"/>
                <a:cs typeface="Times New Roman" panose="02020603050405020304" pitchFamily="18" charset="0"/>
              </a:rPr>
            </a:br>
            <a:r>
              <a:rPr lang="pt-BR" sz="3200" dirty="0">
                <a:solidFill>
                  <a:srgbClr val="0033CC"/>
                </a:solidFill>
                <a:latin typeface="Times New Roman" panose="02020603050405020304" pitchFamily="18" charset="0"/>
                <a:cs typeface="Times New Roman" panose="02020603050405020304" pitchFamily="18" charset="0"/>
              </a:rPr>
              <a:t>Four is chemical, something new forms oxygen becomes ozone.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3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23  What is the purpose of adding a catalyst to a chemical reaction?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to decrease the potential energy of the products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to increase the potential energy of the reactants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to convert solid reactants to liquid reactants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to provide an alternate reaction pathway</a:t>
            </a:r>
          </a:p>
        </p:txBody>
      </p:sp>
    </p:spTree>
    <p:extLst>
      <p:ext uri="{BB962C8B-B14F-4D97-AF65-F5344CB8AC3E}">
        <p14:creationId xmlns:p14="http://schemas.microsoft.com/office/powerpoint/2010/main" val="2500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23  What is the purpose of adding a catalyst to a chemical reaction?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to decrease the potential energy of the products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to increase the potential energy of the reactants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to convert solid reactants to liquid reactants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(4) to provide an alternate reaction pathway</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Catalysts make reactions go faster by lowering the activation energy, or by providing an alternate chemical pathway (a shortcut), or both.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Either of these means that a reaction gets to start quicker, which also makes the reaction happen faster.  </a:t>
            </a:r>
          </a:p>
        </p:txBody>
      </p:sp>
    </p:spTree>
    <p:extLst>
      <p:ext uri="{BB962C8B-B14F-4D97-AF65-F5344CB8AC3E}">
        <p14:creationId xmlns:p14="http://schemas.microsoft.com/office/powerpoint/2010/main" val="1456483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24  Systems in nature tend to undergo changes toward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lower energy and less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lower energy and greater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higher energy and less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higher energy and greater disorder</a:t>
            </a:r>
          </a:p>
        </p:txBody>
      </p:sp>
    </p:spTree>
    <p:extLst>
      <p:ext uri="{BB962C8B-B14F-4D97-AF65-F5344CB8AC3E}">
        <p14:creationId xmlns:p14="http://schemas.microsoft.com/office/powerpoint/2010/main" val="1828342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24  Systems in nature tend to undergo changes toward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lower energy and less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lower energy and greater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higher energy and less disorder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higher energy and greater disorder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Another standard regents question.  Disorder is entropy.  Nature breaks down, creating more disorder.  Energy gets used, or spreads out, it does not come back together easily.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Mountains crumble to the sea.  Energy fades away, in the end there will be almost nothing everywhere, and no energy to put </a:t>
            </a:r>
            <a:r>
              <a:rPr lang="en-US" sz="3200" dirty="0" err="1">
                <a:solidFill>
                  <a:srgbClr val="0033CC"/>
                </a:solidFill>
                <a:latin typeface="Times New Roman" panose="02020603050405020304" pitchFamily="18" charset="0"/>
                <a:cs typeface="Times New Roman" panose="02020603050405020304" pitchFamily="18" charset="0"/>
              </a:rPr>
              <a:t>Humpty</a:t>
            </a:r>
            <a:r>
              <a:rPr lang="en-US" sz="3200" dirty="0">
                <a:solidFill>
                  <a:srgbClr val="0033CC"/>
                </a:solidFill>
                <a:latin typeface="Times New Roman" panose="02020603050405020304" pitchFamily="18" charset="0"/>
                <a:cs typeface="Times New Roman" panose="02020603050405020304" pitchFamily="18" charset="0"/>
              </a:rPr>
              <a:t> Dumpty back together again.  </a:t>
            </a:r>
          </a:p>
        </p:txBody>
      </p:sp>
    </p:spTree>
    <p:extLst>
      <p:ext uri="{BB962C8B-B14F-4D97-AF65-F5344CB8AC3E}">
        <p14:creationId xmlns:p14="http://schemas.microsoft.com/office/powerpoint/2010/main" val="227578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In the wave-mechanical model of an atom, an orbital is defined 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 region of the most probable neutron location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a region of the most probable electron location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the straight-line path of a neutron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the straight-line path of an electron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modern model is called wave mechanical, because the electrons seem to act as both waves of energy and mechanical bits of negatively charged matter, at the same time.  Neutrons are ALWAYS inside of the nucleus.  Orbitals are where the electrons live, outside the nucleus.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30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25  Which reaction occurs at the anode in an electrochemical cell?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neutralization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oxidation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reduction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substitution</a:t>
            </a:r>
          </a:p>
        </p:txBody>
      </p:sp>
    </p:spTree>
    <p:extLst>
      <p:ext uri="{BB962C8B-B14F-4D97-AF65-F5344CB8AC3E}">
        <p14:creationId xmlns:p14="http://schemas.microsoft.com/office/powerpoint/2010/main" val="3533168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25  Which reaction occurs at the anode in an electrochemical cell?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neutralization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oxidation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reduction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substitution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u="sng" dirty="0">
                <a:solidFill>
                  <a:srgbClr val="0033CC"/>
                </a:solidFill>
                <a:latin typeface="Times New Roman" panose="02020603050405020304" pitchFamily="18" charset="0"/>
                <a:cs typeface="Times New Roman" panose="02020603050405020304" pitchFamily="18" charset="0"/>
              </a:rPr>
              <a:t>LEO</a:t>
            </a:r>
            <a:r>
              <a:rPr lang="en-US" sz="3200" dirty="0">
                <a:solidFill>
                  <a:srgbClr val="0033CC"/>
                </a:solidFill>
                <a:latin typeface="Times New Roman" panose="02020603050405020304" pitchFamily="18" charset="0"/>
                <a:cs typeface="Times New Roman" panose="02020603050405020304" pitchFamily="18" charset="0"/>
              </a:rPr>
              <a:t> the Lion goes </a:t>
            </a:r>
            <a:r>
              <a:rPr lang="en-US" sz="3200" u="sng" dirty="0">
                <a:solidFill>
                  <a:srgbClr val="0033CC"/>
                </a:solidFill>
                <a:latin typeface="Times New Roman" panose="02020603050405020304" pitchFamily="18" charset="0"/>
                <a:cs typeface="Times New Roman" panose="02020603050405020304" pitchFamily="18" charset="0"/>
              </a:rPr>
              <a:t>GER</a:t>
            </a:r>
            <a:r>
              <a:rPr lang="en-US" sz="3200" dirty="0">
                <a:solidFill>
                  <a:srgbClr val="0033CC"/>
                </a:solidFill>
                <a:latin typeface="Times New Roman" panose="02020603050405020304" pitchFamily="18" charset="0"/>
                <a:cs typeface="Times New Roman" panose="02020603050405020304" pitchFamily="18" charset="0"/>
              </a:rPr>
              <a:t>!  Which you remember means that </a:t>
            </a:r>
            <a:br>
              <a:rPr lang="en-US" sz="3200" dirty="0">
                <a:solidFill>
                  <a:srgbClr val="0033CC"/>
                </a:solidFill>
                <a:latin typeface="Times New Roman" panose="02020603050405020304" pitchFamily="18" charset="0"/>
                <a:cs typeface="Times New Roman" panose="02020603050405020304" pitchFamily="18" charset="0"/>
              </a:rPr>
            </a:br>
            <a:r>
              <a:rPr lang="en-US" sz="3200" u="sng" dirty="0">
                <a:solidFill>
                  <a:srgbClr val="0033CC"/>
                </a:solidFill>
                <a:latin typeface="Times New Roman" panose="02020603050405020304" pitchFamily="18" charset="0"/>
                <a:cs typeface="Times New Roman" panose="02020603050405020304" pitchFamily="18" charset="0"/>
              </a:rPr>
              <a:t>L</a:t>
            </a:r>
            <a:r>
              <a:rPr lang="en-US" sz="3200" dirty="0">
                <a:solidFill>
                  <a:srgbClr val="0033CC"/>
                </a:solidFill>
                <a:latin typeface="Times New Roman" panose="02020603050405020304" pitchFamily="18" charset="0"/>
                <a:cs typeface="Times New Roman" panose="02020603050405020304" pitchFamily="18" charset="0"/>
              </a:rPr>
              <a:t>oss of </a:t>
            </a:r>
            <a:r>
              <a:rPr lang="en-US" sz="3200" u="sng" dirty="0">
                <a:solidFill>
                  <a:srgbClr val="0033CC"/>
                </a:solidFill>
                <a:latin typeface="Times New Roman" panose="02020603050405020304" pitchFamily="18" charset="0"/>
                <a:cs typeface="Times New Roman" panose="02020603050405020304" pitchFamily="18" charset="0"/>
              </a:rPr>
              <a:t>E</a:t>
            </a:r>
            <a:r>
              <a:rPr lang="en-US" sz="3200" dirty="0">
                <a:solidFill>
                  <a:srgbClr val="0033CC"/>
                </a:solidFill>
                <a:latin typeface="Times New Roman" panose="02020603050405020304" pitchFamily="18" charset="0"/>
                <a:cs typeface="Times New Roman" panose="02020603050405020304" pitchFamily="18" charset="0"/>
              </a:rPr>
              <a:t>lectrons is </a:t>
            </a:r>
            <a:r>
              <a:rPr lang="en-US" sz="3200" u="sng" dirty="0">
                <a:solidFill>
                  <a:srgbClr val="0033CC"/>
                </a:solidFill>
                <a:latin typeface="Times New Roman" panose="02020603050405020304" pitchFamily="18" charset="0"/>
                <a:cs typeface="Times New Roman" panose="02020603050405020304" pitchFamily="18" charset="0"/>
              </a:rPr>
              <a:t>O</a:t>
            </a:r>
            <a:r>
              <a:rPr lang="en-US" sz="3200" dirty="0">
                <a:solidFill>
                  <a:srgbClr val="0033CC"/>
                </a:solidFill>
                <a:latin typeface="Times New Roman" panose="02020603050405020304" pitchFamily="18" charset="0"/>
                <a:cs typeface="Times New Roman" panose="02020603050405020304" pitchFamily="18" charset="0"/>
              </a:rPr>
              <a:t>xidation.  AND  </a:t>
            </a:r>
            <a:r>
              <a:rPr lang="en-US" sz="3200" u="sng" dirty="0">
                <a:solidFill>
                  <a:srgbClr val="0033CC"/>
                </a:solidFill>
                <a:latin typeface="Times New Roman" panose="02020603050405020304" pitchFamily="18" charset="0"/>
                <a:cs typeface="Times New Roman" panose="02020603050405020304" pitchFamily="18" charset="0"/>
              </a:rPr>
              <a:t>G</a:t>
            </a:r>
            <a:r>
              <a:rPr lang="en-US" sz="3200" dirty="0">
                <a:solidFill>
                  <a:srgbClr val="0033CC"/>
                </a:solidFill>
                <a:latin typeface="Times New Roman" panose="02020603050405020304" pitchFamily="18" charset="0"/>
                <a:cs typeface="Times New Roman" panose="02020603050405020304" pitchFamily="18" charset="0"/>
              </a:rPr>
              <a:t>ain of </a:t>
            </a:r>
            <a:r>
              <a:rPr lang="en-US" sz="3200" u="sng" dirty="0">
                <a:solidFill>
                  <a:srgbClr val="0033CC"/>
                </a:solidFill>
                <a:latin typeface="Times New Roman" panose="02020603050405020304" pitchFamily="18" charset="0"/>
                <a:cs typeface="Times New Roman" panose="02020603050405020304" pitchFamily="18" charset="0"/>
              </a:rPr>
              <a:t>E</a:t>
            </a:r>
            <a:r>
              <a:rPr lang="en-US" sz="3200" dirty="0">
                <a:solidFill>
                  <a:srgbClr val="0033CC"/>
                </a:solidFill>
                <a:latin typeface="Times New Roman" panose="02020603050405020304" pitchFamily="18" charset="0"/>
                <a:cs typeface="Times New Roman" panose="02020603050405020304" pitchFamily="18" charset="0"/>
              </a:rPr>
              <a:t>lectrons is </a:t>
            </a:r>
            <a:r>
              <a:rPr lang="en-US" sz="3200" u="sng" dirty="0">
                <a:solidFill>
                  <a:srgbClr val="0033CC"/>
                </a:solidFill>
                <a:latin typeface="Times New Roman" panose="02020603050405020304" pitchFamily="18" charset="0"/>
                <a:cs typeface="Times New Roman" panose="02020603050405020304" pitchFamily="18" charset="0"/>
              </a:rPr>
              <a:t>R</a:t>
            </a:r>
            <a:r>
              <a:rPr lang="en-US" sz="3200" dirty="0">
                <a:solidFill>
                  <a:srgbClr val="0033CC"/>
                </a:solidFill>
                <a:latin typeface="Times New Roman" panose="02020603050405020304" pitchFamily="18" charset="0"/>
                <a:cs typeface="Times New Roman" panose="02020603050405020304" pitchFamily="18" charset="0"/>
              </a:rPr>
              <a:t>eduction.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And</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Leo is a </a:t>
            </a:r>
            <a:r>
              <a:rPr lang="en-US" sz="3200" u="sng" dirty="0">
                <a:solidFill>
                  <a:srgbClr val="0033CC"/>
                </a:solidFill>
                <a:latin typeface="Times New Roman" panose="02020603050405020304" pitchFamily="18" charset="0"/>
                <a:cs typeface="Times New Roman" panose="02020603050405020304" pitchFamily="18" charset="0"/>
              </a:rPr>
              <a:t>RED</a:t>
            </a:r>
            <a:r>
              <a:rPr lang="en-US" sz="3200" dirty="0">
                <a:solidFill>
                  <a:srgbClr val="0033CC"/>
                </a:solidFill>
                <a:latin typeface="Times New Roman" panose="02020603050405020304" pitchFamily="18" charset="0"/>
                <a:cs typeface="Times New Roman" panose="02020603050405020304" pitchFamily="18" charset="0"/>
              </a:rPr>
              <a:t>-</a:t>
            </a:r>
            <a:r>
              <a:rPr lang="en-US" sz="3200" u="sng" dirty="0">
                <a:solidFill>
                  <a:srgbClr val="0033CC"/>
                </a:solidFill>
                <a:latin typeface="Times New Roman" panose="02020603050405020304" pitchFamily="18" charset="0"/>
                <a:cs typeface="Times New Roman" panose="02020603050405020304" pitchFamily="18" charset="0"/>
              </a:rPr>
              <a:t>CAT</a:t>
            </a:r>
            <a:r>
              <a:rPr lang="en-US" sz="3200" dirty="0">
                <a:solidFill>
                  <a:srgbClr val="0033CC"/>
                </a:solidFill>
                <a:latin typeface="Times New Roman" panose="02020603050405020304" pitchFamily="18" charset="0"/>
                <a:cs typeface="Times New Roman" panose="02020603050405020304" pitchFamily="18" charset="0"/>
              </a:rPr>
              <a:t>, which means </a:t>
            </a:r>
            <a:r>
              <a:rPr lang="en-US" sz="3200" u="sng" dirty="0">
                <a:solidFill>
                  <a:srgbClr val="0033CC"/>
                </a:solidFill>
                <a:latin typeface="Times New Roman" panose="02020603050405020304" pitchFamily="18" charset="0"/>
                <a:cs typeface="Times New Roman" panose="02020603050405020304" pitchFamily="18" charset="0"/>
              </a:rPr>
              <a:t>Reduction</a:t>
            </a:r>
            <a:r>
              <a:rPr lang="en-US" sz="3200" dirty="0">
                <a:solidFill>
                  <a:srgbClr val="0033CC"/>
                </a:solidFill>
                <a:latin typeface="Times New Roman" panose="02020603050405020304" pitchFamily="18" charset="0"/>
                <a:cs typeface="Times New Roman" panose="02020603050405020304" pitchFamily="18" charset="0"/>
              </a:rPr>
              <a:t> happens at the </a:t>
            </a:r>
            <a:r>
              <a:rPr lang="en-US" sz="3200" u="sng" dirty="0">
                <a:solidFill>
                  <a:srgbClr val="0033CC"/>
                </a:solidFill>
                <a:latin typeface="Times New Roman" panose="02020603050405020304" pitchFamily="18" charset="0"/>
                <a:cs typeface="Times New Roman" panose="02020603050405020304" pitchFamily="18" charset="0"/>
              </a:rPr>
              <a:t>Cathode</a:t>
            </a:r>
            <a:r>
              <a:rPr lang="en-US" sz="3200" dirty="0">
                <a:solidFill>
                  <a:srgbClr val="0033CC"/>
                </a:solidFill>
                <a:latin typeface="Times New Roman" panose="02020603050405020304" pitchFamily="18" charset="0"/>
                <a:cs typeface="Times New Roman" panose="02020603050405020304" pitchFamily="18" charset="0"/>
              </a:rPr>
              <a: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So, oxidation happens at the anode.  </a:t>
            </a:r>
          </a:p>
        </p:txBody>
      </p:sp>
    </p:spTree>
    <p:extLst>
      <p:ext uri="{BB962C8B-B14F-4D97-AF65-F5344CB8AC3E}">
        <p14:creationId xmlns:p14="http://schemas.microsoft.com/office/powerpoint/2010/main" val="4182793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26  As more NaCl</a:t>
            </a:r>
            <a:r>
              <a:rPr lang="en-US" sz="3200" baseline="-25000" dirty="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is dissolved in a dilute, unsaturated NaCl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solution, the conductivity of the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decreases as the ion concentration decreases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decreases as the ion concentration increases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increases as the ion concentration decreases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increases as the ion concentration increases</a:t>
            </a:r>
          </a:p>
        </p:txBody>
      </p:sp>
    </p:spTree>
    <p:extLst>
      <p:ext uri="{BB962C8B-B14F-4D97-AF65-F5344CB8AC3E}">
        <p14:creationId xmlns:p14="http://schemas.microsoft.com/office/powerpoint/2010/main" val="2743789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80186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26  As more NaCl</a:t>
            </a:r>
            <a:r>
              <a:rPr lang="en-US" sz="3200" baseline="-25000" dirty="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is dissolved in a dilute, unsaturated NaCl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solution, the conductivity of the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 decreases as the ion concentration decreases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decreases as the ion concentration increases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increases as the ion concentration decreases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 increases as the ion concentration increases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NaCl</a:t>
            </a:r>
            <a:r>
              <a:rPr lang="en-US" sz="3200" baseline="-25000" dirty="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                           Na</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Cl</a:t>
            </a:r>
            <a:r>
              <a:rPr lang="en-US" sz="3200" baseline="30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This is called ionization or dissociation into loose mobile ions.</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The more ions in solution, the better the electrical conduction.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NaCl dissolves into water and produces loose mobile ions,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that means that sodium chloride is an electrolyte.  </a:t>
            </a:r>
            <a:br>
              <a:rPr lang="en-US" sz="3200" dirty="0">
                <a:solidFill>
                  <a:srgbClr val="0033CC"/>
                </a:solidFill>
                <a:latin typeface="Times New Roman" panose="02020603050405020304" pitchFamily="18" charset="0"/>
                <a:cs typeface="Times New Roman" panose="02020603050405020304" pitchFamily="18" charset="0"/>
              </a:rPr>
            </a:br>
            <a:r>
              <a:rPr lang="en-US" sz="3200" b="1" i="1" dirty="0">
                <a:solidFill>
                  <a:srgbClr val="0033CC"/>
                </a:solidFill>
                <a:latin typeface="Times New Roman" panose="02020603050405020304" pitchFamily="18" charset="0"/>
                <a:cs typeface="Times New Roman" panose="02020603050405020304" pitchFamily="18" charset="0"/>
              </a:rPr>
              <a:t>    There will be more conduction with more ions in solution.  </a:t>
            </a:r>
          </a:p>
        </p:txBody>
      </p:sp>
      <p:cxnSp>
        <p:nvCxnSpPr>
          <p:cNvPr id="4" name="Straight Arrow Connector 3">
            <a:extLst>
              <a:ext uri="{FF2B5EF4-FFF2-40B4-BE49-F238E27FC236}">
                <a16:creationId xmlns:a16="http://schemas.microsoft.com/office/drawing/2014/main" id="{A63D46BD-CEF3-F447-1345-596AA9A81121}"/>
              </a:ext>
            </a:extLst>
          </p:cNvPr>
          <p:cNvCxnSpPr/>
          <p:nvPr/>
        </p:nvCxnSpPr>
        <p:spPr>
          <a:xfrm>
            <a:off x="1917577" y="3551059"/>
            <a:ext cx="24768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3F431EC-CB52-77D6-B6FA-4CCBF5B46C73}"/>
              </a:ext>
            </a:extLst>
          </p:cNvPr>
          <p:cNvSpPr txBox="1"/>
          <p:nvPr/>
        </p:nvSpPr>
        <p:spPr>
          <a:xfrm>
            <a:off x="2272683" y="3187080"/>
            <a:ext cx="1544715" cy="369332"/>
          </a:xfrm>
          <a:prstGeom prst="rect">
            <a:avLst/>
          </a:prstGeom>
          <a:noFill/>
        </p:spPr>
        <p:txBody>
          <a:bodyPr wrap="square" rtlCol="0">
            <a:spAutoFit/>
          </a:bodyPr>
          <a:lstStyle/>
          <a:p>
            <a:pPr algn="ctr"/>
            <a:r>
              <a:rPr lang="en-US" dirty="0"/>
              <a:t>water</a:t>
            </a:r>
          </a:p>
        </p:txBody>
      </p:sp>
    </p:spTree>
    <p:extLst>
      <p:ext uri="{BB962C8B-B14F-4D97-AF65-F5344CB8AC3E}">
        <p14:creationId xmlns:p14="http://schemas.microsoft.com/office/powerpoint/2010/main" val="2030005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27  Which substance always forms when an Arrhenius acid reacts with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 Arrhenius base?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138239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27  Which substance always forms when an Arrhenius acid reacts with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 Arrhenius base?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OH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An Arrhenius acid plus an Arrhenius base forms water and a salt.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Water forms, and a salt forms.  </a:t>
            </a:r>
          </a:p>
          <a:p>
            <a:r>
              <a:rPr lang="en-US" sz="3200" dirty="0">
                <a:solidFill>
                  <a:srgbClr val="0033CC"/>
                </a:solidFill>
                <a:latin typeface="Times New Roman" panose="02020603050405020304" pitchFamily="18" charset="0"/>
                <a:cs typeface="Times New Roman" panose="02020603050405020304" pitchFamily="18" charset="0"/>
              </a:rPr>
              <a:t>    Carbon dioxide, hydrogen, and methanol are NOT salts.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Water is water.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94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28  Which symbol represents a nuclear emission with the greatest mass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the greatest ionizing power?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graphicFrame>
        <p:nvGraphicFramePr>
          <p:cNvPr id="3" name="Table 3">
            <a:extLst>
              <a:ext uri="{FF2B5EF4-FFF2-40B4-BE49-F238E27FC236}">
                <a16:creationId xmlns:a16="http://schemas.microsoft.com/office/drawing/2014/main" id="{9A16BA49-9DD6-5CEB-3D12-EC658D80B82C}"/>
              </a:ext>
            </a:extLst>
          </p:cNvPr>
          <p:cNvGraphicFramePr>
            <a:graphicFrameLocks noGrp="1"/>
          </p:cNvGraphicFramePr>
          <p:nvPr>
            <p:extLst>
              <p:ext uri="{D42A27DB-BD31-4B8C-83A1-F6EECF244321}">
                <p14:modId xmlns:p14="http://schemas.microsoft.com/office/powerpoint/2010/main" val="2150610009"/>
              </p:ext>
            </p:extLst>
          </p:nvPr>
        </p:nvGraphicFramePr>
        <p:xfrm>
          <a:off x="185445" y="1266629"/>
          <a:ext cx="3614198" cy="3704868"/>
        </p:xfrm>
        <a:graphic>
          <a:graphicData uri="http://schemas.openxmlformats.org/drawingml/2006/table">
            <a:tbl>
              <a:tblPr firstRow="1" bandRow="1">
                <a:tableStyleId>{5C22544A-7EE6-4342-B048-85BDC9FD1C3A}</a:tableStyleId>
              </a:tblPr>
              <a:tblGrid>
                <a:gridCol w="942019">
                  <a:extLst>
                    <a:ext uri="{9D8B030D-6E8A-4147-A177-3AD203B41FA5}">
                      <a16:colId xmlns:a16="http://schemas.microsoft.com/office/drawing/2014/main" val="115017276"/>
                    </a:ext>
                  </a:extLst>
                </a:gridCol>
                <a:gridCol w="2672179">
                  <a:extLst>
                    <a:ext uri="{9D8B030D-6E8A-4147-A177-3AD203B41FA5}">
                      <a16:colId xmlns:a16="http://schemas.microsoft.com/office/drawing/2014/main" val="696372426"/>
                    </a:ext>
                  </a:extLst>
                </a:gridCol>
              </a:tblGrid>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7685575"/>
                  </a:ext>
                </a:extLst>
              </a:tr>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030993"/>
                  </a:ext>
                </a:extLst>
              </a:tr>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197371"/>
                  </a:ext>
                </a:extLst>
              </a:tr>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58035"/>
                  </a:ext>
                </a:extLst>
              </a:tr>
            </a:tbl>
          </a:graphicData>
        </a:graphic>
      </p:graphicFrame>
      <p:pic>
        <p:nvPicPr>
          <p:cNvPr id="5" name="Picture 4" descr="A screenshot of a game&#10;&#10;Description automatically generated with medium confidence">
            <a:extLst>
              <a:ext uri="{FF2B5EF4-FFF2-40B4-BE49-F238E27FC236}">
                <a16:creationId xmlns:a16="http://schemas.microsoft.com/office/drawing/2014/main" id="{447ACF30-F9D7-8E2C-7288-829DD2FDB4B3}"/>
              </a:ext>
            </a:extLst>
          </p:cNvPr>
          <p:cNvPicPr>
            <a:picLocks noChangeAspect="1"/>
          </p:cNvPicPr>
          <p:nvPr/>
        </p:nvPicPr>
        <p:blipFill rotWithShape="1">
          <a:blip r:embed="rId2">
            <a:extLst>
              <a:ext uri="{28A0092B-C50C-407E-A947-70E740481C1C}">
                <a14:useLocalDpi xmlns:a14="http://schemas.microsoft.com/office/drawing/2010/main" val="0"/>
              </a:ext>
            </a:extLst>
          </a:blip>
          <a:srcRect l="28795" t="36977" r="24118" b="54701"/>
          <a:stretch/>
        </p:blipFill>
        <p:spPr>
          <a:xfrm>
            <a:off x="1415754" y="4188761"/>
            <a:ext cx="2150310" cy="662615"/>
          </a:xfrm>
          <a:prstGeom prst="rect">
            <a:avLst/>
          </a:prstGeom>
        </p:spPr>
      </p:pic>
      <p:pic>
        <p:nvPicPr>
          <p:cNvPr id="6" name="Picture 5" descr="A screenshot of a game&#10;&#10;Description automatically generated with medium confidence">
            <a:extLst>
              <a:ext uri="{FF2B5EF4-FFF2-40B4-BE49-F238E27FC236}">
                <a16:creationId xmlns:a16="http://schemas.microsoft.com/office/drawing/2014/main" id="{1BF8B5B6-8326-4091-B460-04DF4212DC3A}"/>
              </a:ext>
            </a:extLst>
          </p:cNvPr>
          <p:cNvPicPr>
            <a:picLocks noChangeAspect="1"/>
          </p:cNvPicPr>
          <p:nvPr/>
        </p:nvPicPr>
        <p:blipFill rotWithShape="1">
          <a:blip r:embed="rId2">
            <a:extLst>
              <a:ext uri="{28A0092B-C50C-407E-A947-70E740481C1C}">
                <a14:useLocalDpi xmlns:a14="http://schemas.microsoft.com/office/drawing/2010/main" val="0"/>
              </a:ext>
            </a:extLst>
          </a:blip>
          <a:srcRect l="21908" t="20533" r="23044" b="68369"/>
          <a:stretch/>
        </p:blipFill>
        <p:spPr>
          <a:xfrm>
            <a:off x="1172865" y="3219340"/>
            <a:ext cx="2218408" cy="779781"/>
          </a:xfrm>
          <a:prstGeom prst="rect">
            <a:avLst/>
          </a:prstGeom>
        </p:spPr>
      </p:pic>
      <p:pic>
        <p:nvPicPr>
          <p:cNvPr id="7" name="Picture 6" descr="A screenshot of a game&#10;&#10;Description automatically generated with medium confidence">
            <a:extLst>
              <a:ext uri="{FF2B5EF4-FFF2-40B4-BE49-F238E27FC236}">
                <a16:creationId xmlns:a16="http://schemas.microsoft.com/office/drawing/2014/main" id="{F4FB76BE-D07E-1842-A3EA-258132D93903}"/>
              </a:ext>
            </a:extLst>
          </p:cNvPr>
          <p:cNvPicPr>
            <a:picLocks noChangeAspect="1"/>
          </p:cNvPicPr>
          <p:nvPr/>
        </p:nvPicPr>
        <p:blipFill rotWithShape="1">
          <a:blip r:embed="rId2">
            <a:extLst>
              <a:ext uri="{28A0092B-C50C-407E-A947-70E740481C1C}">
                <a14:useLocalDpi xmlns:a14="http://schemas.microsoft.com/office/drawing/2010/main" val="0"/>
              </a:ext>
            </a:extLst>
          </a:blip>
          <a:srcRect l="27438" t="77843" r="22355" b="10242"/>
          <a:stretch/>
        </p:blipFill>
        <p:spPr>
          <a:xfrm>
            <a:off x="1420426" y="2192237"/>
            <a:ext cx="2016675" cy="834509"/>
          </a:xfrm>
          <a:prstGeom prst="rect">
            <a:avLst/>
          </a:prstGeom>
        </p:spPr>
      </p:pic>
      <p:pic>
        <p:nvPicPr>
          <p:cNvPr id="8" name="Picture 7" descr="A screenshot of a game&#10;&#10;Description automatically generated with medium confidence">
            <a:extLst>
              <a:ext uri="{FF2B5EF4-FFF2-40B4-BE49-F238E27FC236}">
                <a16:creationId xmlns:a16="http://schemas.microsoft.com/office/drawing/2014/main" id="{8E19E202-2857-CAAF-176D-7597FC4015B0}"/>
              </a:ext>
            </a:extLst>
          </p:cNvPr>
          <p:cNvPicPr>
            <a:picLocks noChangeAspect="1"/>
          </p:cNvPicPr>
          <p:nvPr/>
        </p:nvPicPr>
        <p:blipFill rotWithShape="1">
          <a:blip r:embed="rId2">
            <a:extLst>
              <a:ext uri="{28A0092B-C50C-407E-A947-70E740481C1C}">
                <a14:useLocalDpi xmlns:a14="http://schemas.microsoft.com/office/drawing/2010/main" val="0"/>
              </a:ext>
            </a:extLst>
          </a:blip>
          <a:srcRect l="28532" t="4780" r="23381" b="84556"/>
          <a:stretch/>
        </p:blipFill>
        <p:spPr>
          <a:xfrm>
            <a:off x="1420426" y="1277543"/>
            <a:ext cx="2016675" cy="779781"/>
          </a:xfrm>
          <a:prstGeom prst="rect">
            <a:avLst/>
          </a:prstGeom>
        </p:spPr>
      </p:pic>
    </p:spTree>
    <p:extLst>
      <p:ext uri="{BB962C8B-B14F-4D97-AF65-F5344CB8AC3E}">
        <p14:creationId xmlns:p14="http://schemas.microsoft.com/office/powerpoint/2010/main" val="4255688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28  Which symbol represents a nuclear emission with the greatest mass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the greatest ionizing power?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graphicFrame>
        <p:nvGraphicFramePr>
          <p:cNvPr id="3" name="Table 3">
            <a:extLst>
              <a:ext uri="{FF2B5EF4-FFF2-40B4-BE49-F238E27FC236}">
                <a16:creationId xmlns:a16="http://schemas.microsoft.com/office/drawing/2014/main" id="{9A16BA49-9DD6-5CEB-3D12-EC658D80B82C}"/>
              </a:ext>
            </a:extLst>
          </p:cNvPr>
          <p:cNvGraphicFramePr>
            <a:graphicFrameLocks noGrp="1"/>
          </p:cNvGraphicFramePr>
          <p:nvPr>
            <p:extLst>
              <p:ext uri="{D42A27DB-BD31-4B8C-83A1-F6EECF244321}">
                <p14:modId xmlns:p14="http://schemas.microsoft.com/office/powerpoint/2010/main" val="3223051048"/>
              </p:ext>
            </p:extLst>
          </p:nvPr>
        </p:nvGraphicFramePr>
        <p:xfrm>
          <a:off x="185445" y="1266629"/>
          <a:ext cx="3614199" cy="3704868"/>
        </p:xfrm>
        <a:graphic>
          <a:graphicData uri="http://schemas.openxmlformats.org/drawingml/2006/table">
            <a:tbl>
              <a:tblPr firstRow="1" bandRow="1">
                <a:tableStyleId>{5C22544A-7EE6-4342-B048-85BDC9FD1C3A}</a:tableStyleId>
              </a:tblPr>
              <a:tblGrid>
                <a:gridCol w="942020">
                  <a:extLst>
                    <a:ext uri="{9D8B030D-6E8A-4147-A177-3AD203B41FA5}">
                      <a16:colId xmlns:a16="http://schemas.microsoft.com/office/drawing/2014/main" val="115017276"/>
                    </a:ext>
                  </a:extLst>
                </a:gridCol>
                <a:gridCol w="2672179">
                  <a:extLst>
                    <a:ext uri="{9D8B030D-6E8A-4147-A177-3AD203B41FA5}">
                      <a16:colId xmlns:a16="http://schemas.microsoft.com/office/drawing/2014/main" val="696372426"/>
                    </a:ext>
                  </a:extLst>
                </a:gridCol>
              </a:tblGrid>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7685575"/>
                  </a:ext>
                </a:extLst>
              </a:tr>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030993"/>
                  </a:ext>
                </a:extLst>
              </a:tr>
              <a:tr h="926217">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197371"/>
                  </a:ext>
                </a:extLst>
              </a:tr>
              <a:tr h="926217">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58035"/>
                  </a:ext>
                </a:extLst>
              </a:tr>
            </a:tbl>
          </a:graphicData>
        </a:graphic>
      </p:graphicFrame>
      <p:pic>
        <p:nvPicPr>
          <p:cNvPr id="5" name="Picture 4" descr="A screenshot of a game&#10;&#10;Description automatically generated with medium confidence">
            <a:extLst>
              <a:ext uri="{FF2B5EF4-FFF2-40B4-BE49-F238E27FC236}">
                <a16:creationId xmlns:a16="http://schemas.microsoft.com/office/drawing/2014/main" id="{447ACF30-F9D7-8E2C-7288-829DD2FDB4B3}"/>
              </a:ext>
            </a:extLst>
          </p:cNvPr>
          <p:cNvPicPr>
            <a:picLocks noChangeAspect="1"/>
          </p:cNvPicPr>
          <p:nvPr/>
        </p:nvPicPr>
        <p:blipFill rotWithShape="1">
          <a:blip r:embed="rId2">
            <a:extLst>
              <a:ext uri="{28A0092B-C50C-407E-A947-70E740481C1C}">
                <a14:useLocalDpi xmlns:a14="http://schemas.microsoft.com/office/drawing/2010/main" val="0"/>
              </a:ext>
            </a:extLst>
          </a:blip>
          <a:srcRect l="28795" t="36977" r="24118" b="54701"/>
          <a:stretch/>
        </p:blipFill>
        <p:spPr>
          <a:xfrm>
            <a:off x="1415754" y="4188761"/>
            <a:ext cx="2150310" cy="662615"/>
          </a:xfrm>
          <a:prstGeom prst="rect">
            <a:avLst/>
          </a:prstGeom>
        </p:spPr>
      </p:pic>
      <p:pic>
        <p:nvPicPr>
          <p:cNvPr id="6" name="Picture 5" descr="A screenshot of a game&#10;&#10;Description automatically generated with medium confidence">
            <a:extLst>
              <a:ext uri="{FF2B5EF4-FFF2-40B4-BE49-F238E27FC236}">
                <a16:creationId xmlns:a16="http://schemas.microsoft.com/office/drawing/2014/main" id="{1BF8B5B6-8326-4091-B460-04DF4212DC3A}"/>
              </a:ext>
            </a:extLst>
          </p:cNvPr>
          <p:cNvPicPr>
            <a:picLocks noChangeAspect="1"/>
          </p:cNvPicPr>
          <p:nvPr/>
        </p:nvPicPr>
        <p:blipFill rotWithShape="1">
          <a:blip r:embed="rId2">
            <a:extLst>
              <a:ext uri="{28A0092B-C50C-407E-A947-70E740481C1C}">
                <a14:useLocalDpi xmlns:a14="http://schemas.microsoft.com/office/drawing/2010/main" val="0"/>
              </a:ext>
            </a:extLst>
          </a:blip>
          <a:srcRect l="21908" t="20533" r="23044" b="68369"/>
          <a:stretch/>
        </p:blipFill>
        <p:spPr>
          <a:xfrm>
            <a:off x="1172865" y="3219340"/>
            <a:ext cx="2218408" cy="779781"/>
          </a:xfrm>
          <a:prstGeom prst="rect">
            <a:avLst/>
          </a:prstGeom>
        </p:spPr>
      </p:pic>
      <p:pic>
        <p:nvPicPr>
          <p:cNvPr id="7" name="Picture 6" descr="A screenshot of a game&#10;&#10;Description automatically generated with medium confidence">
            <a:extLst>
              <a:ext uri="{FF2B5EF4-FFF2-40B4-BE49-F238E27FC236}">
                <a16:creationId xmlns:a16="http://schemas.microsoft.com/office/drawing/2014/main" id="{F4FB76BE-D07E-1842-A3EA-258132D93903}"/>
              </a:ext>
            </a:extLst>
          </p:cNvPr>
          <p:cNvPicPr>
            <a:picLocks noChangeAspect="1"/>
          </p:cNvPicPr>
          <p:nvPr/>
        </p:nvPicPr>
        <p:blipFill rotWithShape="1">
          <a:blip r:embed="rId2">
            <a:extLst>
              <a:ext uri="{28A0092B-C50C-407E-A947-70E740481C1C}">
                <a14:useLocalDpi xmlns:a14="http://schemas.microsoft.com/office/drawing/2010/main" val="0"/>
              </a:ext>
            </a:extLst>
          </a:blip>
          <a:srcRect l="27438" t="77843" r="22355" b="10242"/>
          <a:stretch/>
        </p:blipFill>
        <p:spPr>
          <a:xfrm>
            <a:off x="1420426" y="2192237"/>
            <a:ext cx="2016675" cy="834509"/>
          </a:xfrm>
          <a:prstGeom prst="rect">
            <a:avLst/>
          </a:prstGeom>
        </p:spPr>
      </p:pic>
      <p:pic>
        <p:nvPicPr>
          <p:cNvPr id="8" name="Picture 7" descr="A screenshot of a game&#10;&#10;Description automatically generated with medium confidence">
            <a:extLst>
              <a:ext uri="{FF2B5EF4-FFF2-40B4-BE49-F238E27FC236}">
                <a16:creationId xmlns:a16="http://schemas.microsoft.com/office/drawing/2014/main" id="{8E19E202-2857-CAAF-176D-7597FC4015B0}"/>
              </a:ext>
            </a:extLst>
          </p:cNvPr>
          <p:cNvPicPr>
            <a:picLocks noChangeAspect="1"/>
          </p:cNvPicPr>
          <p:nvPr/>
        </p:nvPicPr>
        <p:blipFill rotWithShape="1">
          <a:blip r:embed="rId2">
            <a:extLst>
              <a:ext uri="{28A0092B-C50C-407E-A947-70E740481C1C}">
                <a14:useLocalDpi xmlns:a14="http://schemas.microsoft.com/office/drawing/2010/main" val="0"/>
              </a:ext>
            </a:extLst>
          </a:blip>
          <a:srcRect l="28532" t="4780" r="23381" b="84556"/>
          <a:stretch/>
        </p:blipFill>
        <p:spPr>
          <a:xfrm>
            <a:off x="1420426" y="1277543"/>
            <a:ext cx="2016675" cy="779781"/>
          </a:xfrm>
          <a:prstGeom prst="rect">
            <a:avLst/>
          </a:prstGeom>
        </p:spPr>
      </p:pic>
      <p:graphicFrame>
        <p:nvGraphicFramePr>
          <p:cNvPr id="4" name="Table 8">
            <a:extLst>
              <a:ext uri="{FF2B5EF4-FFF2-40B4-BE49-F238E27FC236}">
                <a16:creationId xmlns:a16="http://schemas.microsoft.com/office/drawing/2014/main" id="{62BF5F94-0F59-2543-1E07-670E3DFDB1F7}"/>
              </a:ext>
            </a:extLst>
          </p:cNvPr>
          <p:cNvGraphicFramePr>
            <a:graphicFrameLocks noGrp="1"/>
          </p:cNvGraphicFramePr>
          <p:nvPr>
            <p:extLst>
              <p:ext uri="{D42A27DB-BD31-4B8C-83A1-F6EECF244321}">
                <p14:modId xmlns:p14="http://schemas.microsoft.com/office/powerpoint/2010/main" val="733194556"/>
              </p:ext>
            </p:extLst>
          </p:nvPr>
        </p:nvGraphicFramePr>
        <p:xfrm>
          <a:off x="3888418" y="1266627"/>
          <a:ext cx="6986728" cy="3704868"/>
        </p:xfrm>
        <a:graphic>
          <a:graphicData uri="http://schemas.openxmlformats.org/drawingml/2006/table">
            <a:tbl>
              <a:tblPr firstRow="1" bandRow="1">
                <a:tableStyleId>{5C22544A-7EE6-4342-B048-85BDC9FD1C3A}</a:tableStyleId>
              </a:tblPr>
              <a:tblGrid>
                <a:gridCol w="6986728">
                  <a:extLst>
                    <a:ext uri="{9D8B030D-6E8A-4147-A177-3AD203B41FA5}">
                      <a16:colId xmlns:a16="http://schemas.microsoft.com/office/drawing/2014/main" val="2808388350"/>
                    </a:ext>
                  </a:extLst>
                </a:gridCol>
              </a:tblGrid>
              <a:tr h="926217">
                <a:tc>
                  <a:txBody>
                    <a:bodyPr/>
                    <a:lstStyle/>
                    <a:p>
                      <a:pPr algn="l"/>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Alpha particles have the weakest penetration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722504"/>
                  </a:ext>
                </a:extLst>
              </a:tr>
              <a:tr h="926217">
                <a:tc>
                  <a:txBody>
                    <a:bodyPr/>
                    <a:lstStyle/>
                    <a:p>
                      <a:pPr algn="l"/>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Positron particles are like beta particles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15074"/>
                  </a:ext>
                </a:extLst>
              </a:tr>
              <a:tr h="926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Beta particles have medium power of penetration.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6476497"/>
                  </a:ext>
                </a:extLst>
              </a:tr>
              <a:tr h="926217">
                <a:tc>
                  <a:txBody>
                    <a:bodyPr/>
                    <a:lstStyle/>
                    <a:p>
                      <a:pPr algn="l"/>
                      <a:r>
                        <a:rPr lang="en-US" sz="2400" b="0" dirty="0">
                          <a:solidFill>
                            <a:srgbClr val="FF0000"/>
                          </a:solidFill>
                          <a:latin typeface="Times New Roman" panose="02020603050405020304" pitchFamily="18" charset="0"/>
                          <a:cs typeface="Times New Roman" panose="02020603050405020304" pitchFamily="18" charset="0"/>
                        </a:rPr>
                        <a:t>Gamma energy has the strongest penetration power.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780496"/>
                  </a:ext>
                </a:extLst>
              </a:tr>
            </a:tbl>
          </a:graphicData>
        </a:graphic>
      </p:graphicFrame>
      <p:pic>
        <p:nvPicPr>
          <p:cNvPr id="2050" name="Picture 2" descr="Media Portfolio">
            <a:extLst>
              <a:ext uri="{FF2B5EF4-FFF2-40B4-BE49-F238E27FC236}">
                <a16:creationId xmlns:a16="http://schemas.microsoft.com/office/drawing/2014/main" id="{BC25E8E9-7467-EE4A-2B90-518646D0F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435" y="5015885"/>
            <a:ext cx="5505061" cy="182090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8CAABAF-19AE-7B65-0D78-C24BDD496FD6}"/>
              </a:ext>
            </a:extLst>
          </p:cNvPr>
          <p:cNvSpPr/>
          <p:nvPr/>
        </p:nvSpPr>
        <p:spPr>
          <a:xfrm>
            <a:off x="1571348" y="3999122"/>
            <a:ext cx="1154097" cy="1162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663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29  One potential benefit of nuclear fusion reactions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reactor meltdown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uncontrolled chain reaction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production of large amounts of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production of radioactive waste materials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88176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29  One potential benefit of nuclear fusion reactions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reactor meltdown </a:t>
            </a:r>
            <a:r>
              <a:rPr lang="en-US" sz="3200" i="1" dirty="0">
                <a:solidFill>
                  <a:srgbClr val="0033CC"/>
                </a:solidFill>
                <a:latin typeface="Times New Roman" panose="02020603050405020304" pitchFamily="18" charset="0"/>
                <a:cs typeface="Times New Roman" panose="02020603050405020304" pitchFamily="18" charset="0"/>
              </a:rPr>
              <a:t>this is BAD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uncontrolled chain reaction </a:t>
            </a:r>
            <a:r>
              <a:rPr lang="en-US" sz="3200" i="1" dirty="0">
                <a:solidFill>
                  <a:srgbClr val="0033CC"/>
                </a:solidFill>
                <a:latin typeface="Times New Roman" panose="02020603050405020304" pitchFamily="18" charset="0"/>
                <a:cs typeface="Times New Roman" panose="02020603050405020304" pitchFamily="18" charset="0"/>
              </a:rPr>
              <a:t>this is BAD</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(3) production of large amounts of energy </a:t>
            </a:r>
            <a:r>
              <a:rPr lang="en-US" sz="3200" i="1" dirty="0">
                <a:solidFill>
                  <a:srgbClr val="FF0000"/>
                </a:solidFill>
                <a:latin typeface="Times New Roman" panose="02020603050405020304" pitchFamily="18" charset="0"/>
                <a:cs typeface="Times New Roman" panose="02020603050405020304" pitchFamily="18" charset="0"/>
              </a:rPr>
              <a:t>this is GOOD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production of radioactive waste materials </a:t>
            </a:r>
            <a:r>
              <a:rPr lang="en-US" sz="3200" i="1" dirty="0">
                <a:solidFill>
                  <a:srgbClr val="0033CC"/>
                </a:solidFill>
                <a:latin typeface="Times New Roman" panose="02020603050405020304" pitchFamily="18" charset="0"/>
                <a:cs typeface="Times New Roman" panose="02020603050405020304" pitchFamily="18" charset="0"/>
              </a:rPr>
              <a:t>this is BAD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Radioactive material is usually deadly, but there are uses scientists and doctors have figured out.  In a nuclear power plant, much energy can be released to create electricity. Doctors have devised ways to use radiation to both diagnose some diseases, and to treat cancer.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95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In the ground state, which shell of a potassium atom has an electron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with the greatest amount of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first         (2) second           (3) third           (4) fourth</a:t>
            </a:r>
          </a:p>
        </p:txBody>
      </p:sp>
    </p:spTree>
    <p:extLst>
      <p:ext uri="{BB962C8B-B14F-4D97-AF65-F5344CB8AC3E}">
        <p14:creationId xmlns:p14="http://schemas.microsoft.com/office/powerpoint/2010/main" val="1020229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Determining the age of a wooden beam from a sunken ship is an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example of a beneficial use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Lewis structures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polyatomic ions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radioactive nuclides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homogeneous mixture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1614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12475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Determining the age of a wooden beam from a sunken ship is an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example of a beneficial use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Lewis structures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polyatomic ions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 radioactive nuclides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homogeneous mixture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Lewis structures shows valence electrons in Lewis dot diagrams.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Polyatomic ions are in table E.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Homogeneous mixtures are the same throughout, like salty water or air.  </a:t>
            </a:r>
          </a:p>
          <a:p>
            <a:endParaRPr lang="en-US" sz="2800" dirty="0">
              <a:solidFill>
                <a:srgbClr val="0033CC"/>
              </a:solidFill>
              <a:latin typeface="Times New Roman" panose="02020603050405020304" pitchFamily="18" charset="0"/>
              <a:cs typeface="Times New Roman" panose="02020603050405020304" pitchFamily="18" charset="0"/>
            </a:endParaRPr>
          </a:p>
          <a:p>
            <a:r>
              <a:rPr lang="en-US" sz="2800" dirty="0">
                <a:solidFill>
                  <a:srgbClr val="0033CC"/>
                </a:solidFill>
                <a:latin typeface="Times New Roman" panose="02020603050405020304" pitchFamily="18" charset="0"/>
                <a:cs typeface="Times New Roman" panose="02020603050405020304" pitchFamily="18" charset="0"/>
              </a:rPr>
              <a:t>Radioactive carbon dating allows scientists to measure how long ago something that was once alive stopped taking in carbon.   It dates the once living stuff accurately.        </a:t>
            </a:r>
          </a:p>
        </p:txBody>
      </p:sp>
    </p:spTree>
    <p:extLst>
      <p:ext uri="{BB962C8B-B14F-4D97-AF65-F5344CB8AC3E}">
        <p14:creationId xmlns:p14="http://schemas.microsoft.com/office/powerpoint/2010/main" val="1453492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31  Given the bright-line spectra of four elements and the spectrum of 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mixture formed from two of these elements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two elements are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present in this mixture?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 and QQ         (2) A and 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G and Q         (4) G and 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pic>
        <p:nvPicPr>
          <p:cNvPr id="4" name="Picture 3" descr="A picture containing diagram&#10;&#10;Description automatically generated">
            <a:extLst>
              <a:ext uri="{FF2B5EF4-FFF2-40B4-BE49-F238E27FC236}">
                <a16:creationId xmlns:a16="http://schemas.microsoft.com/office/drawing/2014/main" id="{9B91BEC0-79EE-EC08-E290-1C9F21320FB1}"/>
              </a:ext>
            </a:extLst>
          </p:cNvPr>
          <p:cNvPicPr>
            <a:picLocks noChangeAspect="1"/>
          </p:cNvPicPr>
          <p:nvPr/>
        </p:nvPicPr>
        <p:blipFill rotWithShape="1">
          <a:blip r:embed="rId2">
            <a:extLst>
              <a:ext uri="{28A0092B-C50C-407E-A947-70E740481C1C}">
                <a14:useLocalDpi xmlns:a14="http://schemas.microsoft.com/office/drawing/2010/main" val="0"/>
              </a:ext>
            </a:extLst>
          </a:blip>
          <a:srcRect r="1898"/>
          <a:stretch/>
        </p:blipFill>
        <p:spPr>
          <a:xfrm>
            <a:off x="5640141" y="1348800"/>
            <a:ext cx="6399460" cy="4435224"/>
          </a:xfrm>
          <a:prstGeom prst="rect">
            <a:avLst/>
          </a:prstGeom>
        </p:spPr>
      </p:pic>
    </p:spTree>
    <p:extLst>
      <p:ext uri="{BB962C8B-B14F-4D97-AF65-F5344CB8AC3E}">
        <p14:creationId xmlns:p14="http://schemas.microsoft.com/office/powerpoint/2010/main" val="33054358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31  Given the bright-line spectra of four elements and the spectrum of 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mixture formed from two of these elements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two elements are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present in this mixture?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A and QQ         (2) A and 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G and Q         (4) G and 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pic>
        <p:nvPicPr>
          <p:cNvPr id="4" name="Picture 3" descr="A picture containing diagram&#10;&#10;Description automatically generated">
            <a:extLst>
              <a:ext uri="{FF2B5EF4-FFF2-40B4-BE49-F238E27FC236}">
                <a16:creationId xmlns:a16="http://schemas.microsoft.com/office/drawing/2014/main" id="{9B91BEC0-79EE-EC08-E290-1C9F21320FB1}"/>
              </a:ext>
            </a:extLst>
          </p:cNvPr>
          <p:cNvPicPr>
            <a:picLocks noChangeAspect="1"/>
          </p:cNvPicPr>
          <p:nvPr/>
        </p:nvPicPr>
        <p:blipFill rotWithShape="1">
          <a:blip r:embed="rId2">
            <a:extLst>
              <a:ext uri="{28A0092B-C50C-407E-A947-70E740481C1C}">
                <a14:useLocalDpi xmlns:a14="http://schemas.microsoft.com/office/drawing/2010/main" val="0"/>
              </a:ext>
            </a:extLst>
          </a:blip>
          <a:srcRect r="1898"/>
          <a:stretch/>
        </p:blipFill>
        <p:spPr>
          <a:xfrm>
            <a:off x="5640141" y="1348800"/>
            <a:ext cx="6399460" cy="4435224"/>
          </a:xfrm>
          <a:prstGeom prst="rect">
            <a:avLst/>
          </a:prstGeom>
        </p:spPr>
      </p:pic>
    </p:spTree>
    <p:extLst>
      <p:ext uri="{BB962C8B-B14F-4D97-AF65-F5344CB8AC3E}">
        <p14:creationId xmlns:p14="http://schemas.microsoft.com/office/powerpoint/2010/main" val="3590033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What is the approximate mass of an atom that has 10 electrons,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protons, and 9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10.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         (2) 19 u          (</a:t>
            </a:r>
            <a:r>
              <a:rPr lang="en-US" sz="3200" dirty="0">
                <a:latin typeface="Times New Roman" panose="02020603050405020304" pitchFamily="18" charset="0"/>
                <a:cs typeface="Times New Roman" panose="02020603050405020304" pitchFamily="18" charset="0"/>
              </a:rPr>
              <a:t>3) 20. u             (4) 29 u</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693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What is the approximate mass of an atom that has 10 electrons,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protons, and 9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10. u         </a:t>
            </a:r>
            <a:r>
              <a:rPr lang="en-US" sz="3200" dirty="0">
                <a:solidFill>
                  <a:srgbClr val="FF0000"/>
                </a:solidFill>
                <a:latin typeface="Times New Roman" panose="02020603050405020304" pitchFamily="18" charset="0"/>
                <a:cs typeface="Times New Roman" panose="02020603050405020304" pitchFamily="18" charset="0"/>
              </a:rPr>
              <a:t>(2) 19 u          </a:t>
            </a:r>
            <a:r>
              <a:rPr lang="en-US" sz="3200" dirty="0">
                <a:latin typeface="Times New Roman" panose="02020603050405020304" pitchFamily="18" charset="0"/>
                <a:cs typeface="Times New Roman" panose="02020603050405020304" pitchFamily="18" charset="0"/>
              </a:rPr>
              <a:t>(3) 20. u             (4) 29 u</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This is what you know…  protons = 1 AMU each</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neutrons = 1 AMU also</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electrons = have no mass in high school.</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Here there are 10 p</a:t>
            </a:r>
            <a:r>
              <a:rPr lang="en-US" sz="3200" baseline="30000" dirty="0">
                <a:solidFill>
                  <a:srgbClr val="0033CC"/>
                </a:solidFill>
                <a:latin typeface="Times New Roman" panose="02020603050405020304" pitchFamily="18" charset="0"/>
                <a:cs typeface="Times New Roman" panose="02020603050405020304" pitchFamily="18" charset="0"/>
              </a:rPr>
              <a:t>+</a:t>
            </a:r>
            <a:r>
              <a:rPr lang="en-US" sz="3200" dirty="0">
                <a:solidFill>
                  <a:srgbClr val="0033CC"/>
                </a:solidFill>
                <a:latin typeface="Times New Roman" panose="02020603050405020304" pitchFamily="18" charset="0"/>
                <a:cs typeface="Times New Roman" panose="02020603050405020304" pitchFamily="18" charset="0"/>
              </a:rPr>
              <a:t> and 9n° so there are 19 AMU.  </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If you put your finger into table D, the last row is AMU which has a symbol that is the “u”.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064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33  Which electron configuration represents the electrons of an atom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in an excited state?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2-7-3</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2-8-2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2-8-8-1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2-8-9-2</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9436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98652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33  Which electron configuration represents the electrons of an atom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in an excited state?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(1) 2-7-3</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2-8-2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2-8-8-1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2-8-9-2</a:t>
            </a:r>
            <a:br>
              <a:rPr lang="en-US" sz="32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All the electron configurations on the periodic table are in the ground state, the lowest possible energy levels.  Fingers in boxes now.  </a:t>
            </a:r>
            <a:br>
              <a:rPr lang="en-US" sz="3200" dirty="0">
                <a:solidFill>
                  <a:srgbClr val="0033CC"/>
                </a:solidFill>
                <a:latin typeface="Times New Roman" panose="02020603050405020304" pitchFamily="18" charset="0"/>
                <a:cs typeface="Times New Roman" panose="02020603050405020304" pitchFamily="18" charset="0"/>
              </a:rPr>
            </a:br>
            <a:r>
              <a:rPr lang="en-US" sz="1600" dirty="0">
                <a:solidFill>
                  <a:srgbClr val="0033CC"/>
                </a:solidFill>
                <a:latin typeface="Times New Roman" panose="02020603050405020304" pitchFamily="18" charset="0"/>
                <a:cs typeface="Times New Roman" panose="02020603050405020304" pitchFamily="18" charset="0"/>
              </a:rPr>
              <a:t>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2-7-3 (12 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does not match magnesium in ground state</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2-8-2 (12 e</a:t>
            </a:r>
            <a:r>
              <a:rPr lang="en-US" sz="3200" baseline="30000" dirty="0">
                <a:solidFill>
                  <a:srgbClr val="0033CC"/>
                </a:solidFill>
                <a:latin typeface="Times New Roman" panose="02020603050405020304" pitchFamily="18" charset="0"/>
                <a:cs typeface="Times New Roman" panose="02020603050405020304" pitchFamily="18" charset="0"/>
              </a:rPr>
              <a:t>-</a:t>
            </a:r>
            <a:r>
              <a:rPr lang="en-US" sz="3200" dirty="0">
                <a:solidFill>
                  <a:srgbClr val="0033CC"/>
                </a:solidFill>
                <a:latin typeface="Times New Roman" panose="02020603050405020304" pitchFamily="18" charset="0"/>
                <a:cs typeface="Times New Roman" panose="02020603050405020304" pitchFamily="18" charset="0"/>
              </a:rPr>
              <a:t>) matches magnesium in ground state</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2-8-8-1 (19 e</a:t>
            </a:r>
            <a:r>
              <a:rPr lang="en-US" sz="3200" baseline="30000" dirty="0">
                <a:solidFill>
                  <a:srgbClr val="0033CC"/>
                </a:solidFill>
                <a:latin typeface="Times New Roman" panose="02020603050405020304" pitchFamily="18" charset="0"/>
                <a:cs typeface="Times New Roman" panose="02020603050405020304" pitchFamily="18" charset="0"/>
              </a:rPr>
              <a:t>-</a:t>
            </a:r>
            <a:r>
              <a:rPr lang="en-US" sz="3200" dirty="0">
                <a:solidFill>
                  <a:srgbClr val="0033CC"/>
                </a:solidFill>
                <a:latin typeface="Times New Roman" panose="02020603050405020304" pitchFamily="18" charset="0"/>
                <a:cs typeface="Times New Roman" panose="02020603050405020304" pitchFamily="18" charset="0"/>
              </a:rPr>
              <a:t>) matches potassium in ground state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2-8-9-2 (21 e</a:t>
            </a:r>
            <a:r>
              <a:rPr lang="en-US" sz="3200" baseline="30000" dirty="0">
                <a:solidFill>
                  <a:srgbClr val="0033CC"/>
                </a:solidFill>
                <a:latin typeface="Times New Roman" panose="02020603050405020304" pitchFamily="18" charset="0"/>
                <a:cs typeface="Times New Roman" panose="02020603050405020304" pitchFamily="18" charset="0"/>
              </a:rPr>
              <a:t>-</a:t>
            </a:r>
            <a:r>
              <a:rPr lang="en-US" sz="3200" dirty="0">
                <a:solidFill>
                  <a:srgbClr val="0033CC"/>
                </a:solidFill>
                <a:latin typeface="Times New Roman" panose="02020603050405020304" pitchFamily="18" charset="0"/>
                <a:cs typeface="Times New Roman" panose="02020603050405020304" pitchFamily="18" charset="0"/>
              </a:rPr>
              <a:t>) matches scandium in the ground state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1871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18630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34  Given information about the naturally occurring isotopes of bromine: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a:t>
            </a:r>
            <a:r>
              <a:rPr lang="en-US" sz="2800" dirty="0">
                <a:latin typeface="Times New Roman" panose="02020603050405020304" pitchFamily="18" charset="0"/>
                <a:cs typeface="Times New Roman" panose="02020603050405020304" pitchFamily="18" charset="0"/>
              </a:rPr>
              <a:t>hich numerical setup can be used to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determine the atomic mass of bromine?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(78.92 u)(50.69) + (80.92 u)(49.31)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(80.92 u)(50.69) + (78.92 u)(49.31)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 (78.92 u)(0.5069) + (80.92 u)(0.4931)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(80.92 u)(0.5069) + (78.92 u)(0.4931)</a:t>
            </a:r>
            <a:endParaRPr lang="en-US" sz="3200"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4979AF6C-3F55-6CD0-6DD4-186D3AC146A1}"/>
              </a:ext>
            </a:extLst>
          </p:cNvPr>
          <p:cNvGraphicFramePr>
            <a:graphicFrameLocks noGrp="1"/>
          </p:cNvGraphicFramePr>
          <p:nvPr>
            <p:extLst>
              <p:ext uri="{D42A27DB-BD31-4B8C-83A1-F6EECF244321}">
                <p14:modId xmlns:p14="http://schemas.microsoft.com/office/powerpoint/2010/main" val="2785985799"/>
              </p:ext>
            </p:extLst>
          </p:nvPr>
        </p:nvGraphicFramePr>
        <p:xfrm>
          <a:off x="6096000" y="746299"/>
          <a:ext cx="6096000" cy="242303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20863092"/>
                    </a:ext>
                  </a:extLst>
                </a:gridCol>
                <a:gridCol w="2032000">
                  <a:extLst>
                    <a:ext uri="{9D8B030D-6E8A-4147-A177-3AD203B41FA5}">
                      <a16:colId xmlns:a16="http://schemas.microsoft.com/office/drawing/2014/main" val="3995081859"/>
                    </a:ext>
                  </a:extLst>
                </a:gridCol>
                <a:gridCol w="2032000">
                  <a:extLst>
                    <a:ext uri="{9D8B030D-6E8A-4147-A177-3AD203B41FA5}">
                      <a16:colId xmlns:a16="http://schemas.microsoft.com/office/drawing/2014/main" val="2785227960"/>
                    </a:ext>
                  </a:extLst>
                </a:gridCol>
              </a:tblGrid>
              <a:tr h="586216">
                <a:tc gridSpan="3">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Naturally Occurring Isotopes of Bromine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511880"/>
                  </a:ext>
                </a:extLst>
              </a:tr>
              <a:tr h="664383">
                <a:tc>
                  <a:txBody>
                    <a:bodyPr/>
                    <a:lstStyle/>
                    <a:p>
                      <a:pPr algn="ctr"/>
                      <a:r>
                        <a:rPr lang="en-US" sz="1800" dirty="0">
                          <a:latin typeface="Times New Roman" panose="02020603050405020304" pitchFamily="18" charset="0"/>
                          <a:cs typeface="Times New Roman" panose="02020603050405020304" pitchFamily="18" charset="0"/>
                        </a:rPr>
                        <a:t>Isotope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Notation</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rPr>
                        <a:t> Atomic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Mass (u)</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rPr>
                        <a:t>Natural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Abundance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630775"/>
                  </a:ext>
                </a:extLst>
              </a:tr>
              <a:tr h="586216">
                <a:tc>
                  <a:txBody>
                    <a:bodyPr/>
                    <a:lstStyle/>
                    <a:p>
                      <a:pPr algn="ctr"/>
                      <a:r>
                        <a:rPr lang="en-US" sz="2400" dirty="0">
                          <a:latin typeface="Times New Roman" panose="02020603050405020304" pitchFamily="18" charset="0"/>
                          <a:cs typeface="Times New Roman" panose="02020603050405020304" pitchFamily="18" charset="0"/>
                        </a:rPr>
                        <a:t>Br-79</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78.92</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50.69</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81555"/>
                  </a:ext>
                </a:extLst>
              </a:tr>
              <a:tr h="586216">
                <a:tc>
                  <a:txBody>
                    <a:bodyPr/>
                    <a:lstStyle/>
                    <a:p>
                      <a:pPr algn="ctr"/>
                      <a:r>
                        <a:rPr lang="en-US" sz="2400" dirty="0">
                          <a:latin typeface="Times New Roman" panose="02020603050405020304" pitchFamily="18" charset="0"/>
                          <a:cs typeface="Times New Roman" panose="02020603050405020304" pitchFamily="18" charset="0"/>
                        </a:rPr>
                        <a:t>Br-81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80.92</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49.31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934325"/>
                  </a:ext>
                </a:extLst>
              </a:tr>
            </a:tbl>
          </a:graphicData>
        </a:graphic>
      </p:graphicFrame>
    </p:spTree>
    <p:extLst>
      <p:ext uri="{BB962C8B-B14F-4D97-AF65-F5344CB8AC3E}">
        <p14:creationId xmlns:p14="http://schemas.microsoft.com/office/powerpoint/2010/main" val="3062289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8634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34  Given information about the naturally occurring isotopes of bromine: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a:t>
            </a:r>
            <a:r>
              <a:rPr lang="en-US" sz="2800" dirty="0">
                <a:latin typeface="Times New Roman" panose="02020603050405020304" pitchFamily="18" charset="0"/>
                <a:cs typeface="Times New Roman" panose="02020603050405020304" pitchFamily="18" charset="0"/>
              </a:rPr>
              <a:t>hich numerical setup can be used to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determine the atomic mass of bromine?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(78.92 u)(50.69) + (80.92 u)(49.31)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(80.92 u)(50.69) + (78.92 u)(49.31) </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(3) (78.92 u)(0.5069) + (80.92 u)(0.4931)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(80.92 u)(0.5069) + (78.92 u)(0.4931)</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To do this multiply the atomic mass X percent for each isotope, then sum them up.</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1 is wrong, unless you divide the whole thing by 100</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2 is wrong, mixing up mass and abundance diagonally</a:t>
            </a:r>
          </a:p>
          <a:p>
            <a:r>
              <a:rPr lang="en-US" sz="2800" dirty="0">
                <a:solidFill>
                  <a:srgbClr val="FF0000"/>
                </a:solidFill>
                <a:latin typeface="Times New Roman" panose="02020603050405020304" pitchFamily="18" charset="0"/>
                <a:cs typeface="Times New Roman" panose="02020603050405020304" pitchFamily="18" charset="0"/>
              </a:rPr>
              <a:t>3 is right, mass X percent as a decimal, summed up</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4 is wrong, mixing up mass and abundance diagonally</a:t>
            </a:r>
          </a:p>
          <a:p>
            <a:endParaRPr lang="en-US" sz="3200"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4979AF6C-3F55-6CD0-6DD4-186D3AC146A1}"/>
              </a:ext>
            </a:extLst>
          </p:cNvPr>
          <p:cNvGraphicFramePr>
            <a:graphicFrameLocks noGrp="1"/>
          </p:cNvGraphicFramePr>
          <p:nvPr/>
        </p:nvGraphicFramePr>
        <p:xfrm>
          <a:off x="6096000" y="746299"/>
          <a:ext cx="6096000" cy="242303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20863092"/>
                    </a:ext>
                  </a:extLst>
                </a:gridCol>
                <a:gridCol w="2032000">
                  <a:extLst>
                    <a:ext uri="{9D8B030D-6E8A-4147-A177-3AD203B41FA5}">
                      <a16:colId xmlns:a16="http://schemas.microsoft.com/office/drawing/2014/main" val="3995081859"/>
                    </a:ext>
                  </a:extLst>
                </a:gridCol>
                <a:gridCol w="2032000">
                  <a:extLst>
                    <a:ext uri="{9D8B030D-6E8A-4147-A177-3AD203B41FA5}">
                      <a16:colId xmlns:a16="http://schemas.microsoft.com/office/drawing/2014/main" val="2785227960"/>
                    </a:ext>
                  </a:extLst>
                </a:gridCol>
              </a:tblGrid>
              <a:tr h="586216">
                <a:tc gridSpan="3">
                  <a:txBody>
                    <a:bodyPr/>
                    <a:lstStyle/>
                    <a:p>
                      <a:pPr algn="ctr"/>
                      <a:r>
                        <a:rPr lang="en-US" sz="1800" b="0" dirty="0">
                          <a:solidFill>
                            <a:schemeClr val="tx1">
                              <a:lumMod val="95000"/>
                              <a:lumOff val="5000"/>
                            </a:schemeClr>
                          </a:solidFill>
                          <a:latin typeface="Times New Roman" panose="02020603050405020304" pitchFamily="18" charset="0"/>
                          <a:cs typeface="Times New Roman" panose="02020603050405020304" pitchFamily="18" charset="0"/>
                        </a:rPr>
                        <a:t>Naturally Occurring Isotopes of Bromine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511880"/>
                  </a:ext>
                </a:extLst>
              </a:tr>
              <a:tr h="664383">
                <a:tc>
                  <a:txBody>
                    <a:bodyPr/>
                    <a:lstStyle/>
                    <a:p>
                      <a:pPr algn="ctr"/>
                      <a:r>
                        <a:rPr lang="en-US" sz="1800" dirty="0">
                          <a:latin typeface="Times New Roman" panose="02020603050405020304" pitchFamily="18" charset="0"/>
                          <a:cs typeface="Times New Roman" panose="02020603050405020304" pitchFamily="18" charset="0"/>
                        </a:rPr>
                        <a:t>Isotope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Notation</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rPr>
                        <a:t> Atomic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Mass (u)</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panose="02020603050405020304" pitchFamily="18" charset="0"/>
                          <a:cs typeface="Times New Roman" panose="02020603050405020304" pitchFamily="18" charset="0"/>
                        </a:rPr>
                        <a:t>Natural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Abundance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630775"/>
                  </a:ext>
                </a:extLst>
              </a:tr>
              <a:tr h="586216">
                <a:tc>
                  <a:txBody>
                    <a:bodyPr/>
                    <a:lstStyle/>
                    <a:p>
                      <a:pPr algn="ctr"/>
                      <a:r>
                        <a:rPr lang="en-US" sz="2400" dirty="0">
                          <a:latin typeface="Times New Roman" panose="02020603050405020304" pitchFamily="18" charset="0"/>
                          <a:cs typeface="Times New Roman" panose="02020603050405020304" pitchFamily="18" charset="0"/>
                        </a:rPr>
                        <a:t>Br-79</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78.92</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50.69</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81555"/>
                  </a:ext>
                </a:extLst>
              </a:tr>
              <a:tr h="586216">
                <a:tc>
                  <a:txBody>
                    <a:bodyPr/>
                    <a:lstStyle/>
                    <a:p>
                      <a:pPr algn="ctr"/>
                      <a:r>
                        <a:rPr lang="en-US" sz="2400" dirty="0">
                          <a:latin typeface="Times New Roman" panose="02020603050405020304" pitchFamily="18" charset="0"/>
                          <a:cs typeface="Times New Roman" panose="02020603050405020304" pitchFamily="18" charset="0"/>
                        </a:rPr>
                        <a:t>Br-81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80.92</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imes New Roman" panose="02020603050405020304" pitchFamily="18" charset="0"/>
                          <a:cs typeface="Times New Roman" panose="02020603050405020304" pitchFamily="18" charset="0"/>
                        </a:rPr>
                        <a:t>49.31</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934325"/>
                  </a:ext>
                </a:extLst>
              </a:tr>
            </a:tbl>
          </a:graphicData>
        </a:graphic>
      </p:graphicFrame>
    </p:spTree>
    <p:extLst>
      <p:ext uri="{BB962C8B-B14F-4D97-AF65-F5344CB8AC3E}">
        <p14:creationId xmlns:p14="http://schemas.microsoft.com/office/powerpoint/2010/main" val="417106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In the ground state, which shell of a potassium atom has an electron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with the greatest amount of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first         (2) second           (3) third           </a:t>
            </a:r>
            <a:r>
              <a:rPr lang="en-US" sz="3200" dirty="0">
                <a:solidFill>
                  <a:srgbClr val="FF0000"/>
                </a:solidFill>
                <a:latin typeface="Times New Roman" panose="02020603050405020304" pitchFamily="18" charset="0"/>
                <a:cs typeface="Times New Roman" panose="02020603050405020304" pitchFamily="18" charset="0"/>
              </a:rPr>
              <a:t>(4) fourth</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K has an electron orbital of 2-8-8-1</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electrons closer to the nucleus, are of lower energy.  The further from the nucleus the more energy they have (the wilder they are! So to speak)</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699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35  What is a chemical name of the compound </a:t>
            </a:r>
            <a:r>
              <a:rPr lang="en-US" sz="3200" dirty="0" err="1">
                <a:latin typeface="Times New Roman" panose="02020603050405020304" pitchFamily="18" charset="0"/>
                <a:cs typeface="Times New Roman" panose="02020603050405020304" pitchFamily="18" charset="0"/>
              </a:rPr>
              <a:t>CuS</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 copper(I) sulfide                       (2) copper(I) sulfate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(3) copper(II) sulfide                      </a:t>
            </a:r>
            <a:r>
              <a:rPr lang="en-US" sz="3200" dirty="0">
                <a:latin typeface="Times New Roman" panose="02020603050405020304" pitchFamily="18" charset="0"/>
                <a:cs typeface="Times New Roman" panose="02020603050405020304" pitchFamily="18" charset="0"/>
              </a:rPr>
              <a:t>(4) copper(II) sulfate</a:t>
            </a:r>
          </a:p>
        </p:txBody>
      </p:sp>
    </p:spTree>
    <p:extLst>
      <p:ext uri="{BB962C8B-B14F-4D97-AF65-F5344CB8AC3E}">
        <p14:creationId xmlns:p14="http://schemas.microsoft.com/office/powerpoint/2010/main" val="1740974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35  What is a chemical name of the compound </a:t>
            </a:r>
            <a:r>
              <a:rPr lang="en-US" sz="3200" dirty="0" err="1">
                <a:latin typeface="Times New Roman" panose="02020603050405020304" pitchFamily="18" charset="0"/>
                <a:cs typeface="Times New Roman" panose="02020603050405020304" pitchFamily="18" charset="0"/>
              </a:rPr>
              <a:t>CuS</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copper(I) sulfide                       (2) copper(I) sulfate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 copper(II) sulfide                      </a:t>
            </a:r>
            <a:r>
              <a:rPr lang="en-US" sz="3200" dirty="0">
                <a:latin typeface="Times New Roman" panose="02020603050405020304" pitchFamily="18" charset="0"/>
                <a:cs typeface="Times New Roman" panose="02020603050405020304" pitchFamily="18" charset="0"/>
              </a:rPr>
              <a:t>(4) copper(II) sulfate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Here the Cu and S are in a 1:1 ratio, so the ion charges must match up.</a:t>
            </a:r>
          </a:p>
          <a:p>
            <a:r>
              <a:rPr lang="en-US" sz="3200" b="1" i="1" dirty="0">
                <a:solidFill>
                  <a:srgbClr val="0033CC"/>
                </a:solidFill>
                <a:latin typeface="Times New Roman" panose="02020603050405020304" pitchFamily="18" charset="0"/>
                <a:cs typeface="Times New Roman" panose="02020603050405020304" pitchFamily="18" charset="0"/>
              </a:rPr>
              <a:t>Cu might be Cu</a:t>
            </a:r>
            <a:r>
              <a:rPr lang="en-US" sz="3200" b="1" i="1" baseline="30000" dirty="0">
                <a:solidFill>
                  <a:srgbClr val="0033CC"/>
                </a:solidFill>
                <a:latin typeface="Times New Roman" panose="02020603050405020304" pitchFamily="18" charset="0"/>
                <a:cs typeface="Times New Roman" panose="02020603050405020304" pitchFamily="18" charset="0"/>
              </a:rPr>
              <a:t>+1 </a:t>
            </a:r>
            <a:r>
              <a:rPr lang="en-US" sz="3200" b="1" i="1" dirty="0">
                <a:solidFill>
                  <a:srgbClr val="0033CC"/>
                </a:solidFill>
                <a:latin typeface="Times New Roman" panose="02020603050405020304" pitchFamily="18" charset="0"/>
                <a:cs typeface="Times New Roman" panose="02020603050405020304" pitchFamily="18" charset="0"/>
              </a:rPr>
              <a:t>or Cu</a:t>
            </a:r>
            <a:r>
              <a:rPr lang="en-US" sz="3200" b="1" i="1" baseline="30000" dirty="0">
                <a:solidFill>
                  <a:srgbClr val="0033CC"/>
                </a:solidFill>
                <a:latin typeface="Times New Roman" panose="02020603050405020304" pitchFamily="18" charset="0"/>
                <a:cs typeface="Times New Roman" panose="02020603050405020304" pitchFamily="18" charset="0"/>
              </a:rPr>
              <a:t>+2</a:t>
            </a:r>
            <a:r>
              <a:rPr lang="en-US" sz="3200" b="1" i="1" dirty="0">
                <a:solidFill>
                  <a:srgbClr val="0033CC"/>
                </a:solidFill>
                <a:latin typeface="Times New Roman" panose="02020603050405020304" pitchFamily="18" charset="0"/>
                <a:cs typeface="Times New Roman" panose="02020603050405020304" pitchFamily="18" charset="0"/>
              </a:rPr>
              <a:t> this is trouble</a:t>
            </a:r>
            <a:r>
              <a:rPr lang="en-US" sz="3200" dirty="0">
                <a:solidFill>
                  <a:srgbClr val="0033CC"/>
                </a:solidFill>
                <a:latin typeface="Times New Roman" panose="02020603050405020304" pitchFamily="18" charset="0"/>
                <a:cs typeface="Times New Roman" panose="02020603050405020304" pitchFamily="18" charset="0"/>
              </a:rPr>
              <a:t>, but</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S is always S</a:t>
            </a:r>
            <a:r>
              <a:rPr lang="en-US" sz="3200" baseline="30000" dirty="0">
                <a:solidFill>
                  <a:srgbClr val="0033CC"/>
                </a:solidFill>
                <a:latin typeface="Times New Roman" panose="02020603050405020304" pitchFamily="18" charset="0"/>
                <a:cs typeface="Times New Roman" panose="02020603050405020304" pitchFamily="18" charset="0"/>
              </a:rPr>
              <a:t>-2</a:t>
            </a:r>
            <a:r>
              <a:rPr lang="en-US" sz="3200" dirty="0">
                <a:solidFill>
                  <a:srgbClr val="0033CC"/>
                </a:solidFill>
                <a:latin typeface="Times New Roman" panose="02020603050405020304" pitchFamily="18" charset="0"/>
                <a:cs typeface="Times New Roman" panose="02020603050405020304" pitchFamily="18" charset="0"/>
              </a:rPr>
              <a:t>, that’s the only anion sulfur can make.</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To match in a 1:1 ratio that means it must be the Cu</a:t>
            </a:r>
            <a:r>
              <a:rPr lang="en-US" sz="3200" baseline="30000" dirty="0">
                <a:solidFill>
                  <a:srgbClr val="0033CC"/>
                </a:solidFill>
                <a:latin typeface="Times New Roman" panose="02020603050405020304" pitchFamily="18" charset="0"/>
                <a:cs typeface="Times New Roman" panose="02020603050405020304" pitchFamily="18" charset="0"/>
              </a:rPr>
              <a:t>+2 </a:t>
            </a:r>
            <a:r>
              <a:rPr lang="en-US" sz="3200" dirty="0">
                <a:solidFill>
                  <a:srgbClr val="0033CC"/>
                </a:solidFill>
                <a:latin typeface="Times New Roman" panose="02020603050405020304" pitchFamily="18" charset="0"/>
                <a:cs typeface="Times New Roman" panose="02020603050405020304" pitchFamily="18" charset="0"/>
              </a:rPr>
              <a:t>cation which is called:  COPPER Roman numeral 2!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The “S” is called sulfide -- from the periodic table.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This is copper (II) sulfide</a:t>
            </a:r>
            <a:br>
              <a:rPr lang="en-US" sz="3200" dirty="0">
                <a:solidFill>
                  <a:srgbClr val="0033CC"/>
                </a:solidFill>
                <a:latin typeface="Times New Roman" panose="02020603050405020304" pitchFamily="18" charset="0"/>
                <a:cs typeface="Times New Roman" panose="02020603050405020304" pitchFamily="18" charset="0"/>
              </a:rPr>
            </a:br>
            <a:r>
              <a:rPr lang="en-US" sz="3200" i="1" dirty="0">
                <a:solidFill>
                  <a:srgbClr val="0033CC"/>
                </a:solidFill>
                <a:latin typeface="Times New Roman" panose="02020603050405020304" pitchFamily="18" charset="0"/>
                <a:cs typeface="Times New Roman" panose="02020603050405020304" pitchFamily="18" charset="0"/>
              </a:rPr>
              <a:t>Put your finger in table E now,  Sulfate is SO</a:t>
            </a:r>
            <a:r>
              <a:rPr lang="en-US" sz="3200" i="1" baseline="-25000" dirty="0">
                <a:solidFill>
                  <a:srgbClr val="0033CC"/>
                </a:solidFill>
                <a:latin typeface="Times New Roman" panose="02020603050405020304" pitchFamily="18" charset="0"/>
                <a:cs typeface="Times New Roman" panose="02020603050405020304" pitchFamily="18" charset="0"/>
              </a:rPr>
              <a:t>4</a:t>
            </a:r>
            <a:r>
              <a:rPr lang="en-US" sz="3200" i="1" baseline="30000" dirty="0">
                <a:solidFill>
                  <a:srgbClr val="0033CC"/>
                </a:solidFill>
                <a:latin typeface="Times New Roman" panose="02020603050405020304" pitchFamily="18" charset="0"/>
                <a:cs typeface="Times New Roman" panose="02020603050405020304" pitchFamily="18" charset="0"/>
              </a:rPr>
              <a:t>-2</a:t>
            </a:r>
            <a:r>
              <a:rPr lang="en-US" sz="3200" i="1" dirty="0">
                <a:solidFill>
                  <a:srgbClr val="0033CC"/>
                </a:solidFill>
                <a:latin typeface="Times New Roman" panose="02020603050405020304" pitchFamily="18" charset="0"/>
                <a:cs typeface="Times New Roman" panose="02020603050405020304" pitchFamily="18" charset="0"/>
              </a:rPr>
              <a:t> anion, no oxygen here.  </a:t>
            </a:r>
          </a:p>
        </p:txBody>
      </p:sp>
    </p:spTree>
    <p:extLst>
      <p:ext uri="{BB962C8B-B14F-4D97-AF65-F5344CB8AC3E}">
        <p14:creationId xmlns:p14="http://schemas.microsoft.com/office/powerpoint/2010/main" val="448794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Given the equation representing a reaction: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2H</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2NO</a:t>
            </a:r>
            <a:r>
              <a:rPr lang="en-US" sz="3200" baseline="-25000" dirty="0">
                <a:latin typeface="Times New Roman" panose="02020603050405020304" pitchFamily="18" charset="0"/>
                <a:cs typeface="Times New Roman" panose="02020603050405020304" pitchFamily="18" charset="0"/>
              </a:rPr>
              <a:t>(g) </a:t>
            </a:r>
            <a:r>
              <a:rPr lang="en-US" sz="3200" dirty="0">
                <a:latin typeface="Times New Roman" panose="02020603050405020304" pitchFamily="18" charset="0"/>
                <a:cs typeface="Times New Roman" panose="02020603050405020304" pitchFamily="18" charset="0"/>
              </a:rPr>
              <a:t>→ N</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+ 2H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What is the mass of N</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produced when 1.0 gram of H</a:t>
            </a:r>
            <a:r>
              <a:rPr lang="en-US" sz="3200" baseline="-25000" dirty="0">
                <a:latin typeface="Times New Roman" panose="02020603050405020304" pitchFamily="18" charset="0"/>
                <a:cs typeface="Times New Roman" panose="02020603050405020304" pitchFamily="18" charset="0"/>
              </a:rPr>
              <a:t>2(g)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completely reacts with 15.0 grams of 2NO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to produce 9.0 grams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7.0 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14.0 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25.0 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28.0 g</a:t>
            </a:r>
          </a:p>
        </p:txBody>
      </p:sp>
    </p:spTree>
    <p:extLst>
      <p:ext uri="{BB962C8B-B14F-4D97-AF65-F5344CB8AC3E}">
        <p14:creationId xmlns:p14="http://schemas.microsoft.com/office/powerpoint/2010/main" val="3243338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Given the equation representing a reaction: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2H</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2NO</a:t>
            </a:r>
            <a:r>
              <a:rPr lang="en-US" sz="3200" baseline="-25000" dirty="0">
                <a:latin typeface="Times New Roman" panose="02020603050405020304" pitchFamily="18" charset="0"/>
                <a:cs typeface="Times New Roman" panose="02020603050405020304" pitchFamily="18" charset="0"/>
              </a:rPr>
              <a:t>(g) </a:t>
            </a:r>
            <a:r>
              <a:rPr lang="en-US" sz="3200" dirty="0">
                <a:latin typeface="Times New Roman" panose="02020603050405020304" pitchFamily="18" charset="0"/>
                <a:cs typeface="Times New Roman" panose="02020603050405020304" pitchFamily="18" charset="0"/>
              </a:rPr>
              <a:t>→ N</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+ 2H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What is the mass of N</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produced when 1.0 gram of H</a:t>
            </a:r>
            <a:r>
              <a:rPr lang="en-US" sz="3200" baseline="-25000" dirty="0">
                <a:latin typeface="Times New Roman" panose="02020603050405020304" pitchFamily="18" charset="0"/>
                <a:cs typeface="Times New Roman" panose="02020603050405020304" pitchFamily="18" charset="0"/>
              </a:rPr>
              <a:t>2(g)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completely reacts with 15.0 grams of 2NO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to produce 9.0 grams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7.0 g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14.0 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25.0 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28.0 g</a:t>
            </a:r>
          </a:p>
        </p:txBody>
      </p:sp>
      <p:graphicFrame>
        <p:nvGraphicFramePr>
          <p:cNvPr id="6" name="Table 6">
            <a:extLst>
              <a:ext uri="{FF2B5EF4-FFF2-40B4-BE49-F238E27FC236}">
                <a16:creationId xmlns:a16="http://schemas.microsoft.com/office/drawing/2014/main" id="{6DD6D910-8F51-E517-A7B8-2FABEBF11843}"/>
              </a:ext>
            </a:extLst>
          </p:cNvPr>
          <p:cNvGraphicFramePr>
            <a:graphicFrameLocks noGrp="1"/>
          </p:cNvGraphicFramePr>
          <p:nvPr>
            <p:extLst>
              <p:ext uri="{D42A27DB-BD31-4B8C-83A1-F6EECF244321}">
                <p14:modId xmlns:p14="http://schemas.microsoft.com/office/powerpoint/2010/main" val="1273671360"/>
              </p:ext>
            </p:extLst>
          </p:nvPr>
        </p:nvGraphicFramePr>
        <p:xfrm>
          <a:off x="3080550" y="2299317"/>
          <a:ext cx="8966448" cy="3801900"/>
        </p:xfrm>
        <a:graphic>
          <a:graphicData uri="http://schemas.openxmlformats.org/drawingml/2006/table">
            <a:tbl>
              <a:tblPr firstRow="1" bandRow="1">
                <a:tableStyleId>{5C22544A-7EE6-4342-B048-85BDC9FD1C3A}</a:tableStyleId>
              </a:tblPr>
              <a:tblGrid>
                <a:gridCol w="2241612">
                  <a:extLst>
                    <a:ext uri="{9D8B030D-6E8A-4147-A177-3AD203B41FA5}">
                      <a16:colId xmlns:a16="http://schemas.microsoft.com/office/drawing/2014/main" val="2618294501"/>
                    </a:ext>
                  </a:extLst>
                </a:gridCol>
                <a:gridCol w="2241612">
                  <a:extLst>
                    <a:ext uri="{9D8B030D-6E8A-4147-A177-3AD203B41FA5}">
                      <a16:colId xmlns:a16="http://schemas.microsoft.com/office/drawing/2014/main" val="3926213760"/>
                    </a:ext>
                  </a:extLst>
                </a:gridCol>
                <a:gridCol w="2241612">
                  <a:extLst>
                    <a:ext uri="{9D8B030D-6E8A-4147-A177-3AD203B41FA5}">
                      <a16:colId xmlns:a16="http://schemas.microsoft.com/office/drawing/2014/main" val="2352715260"/>
                    </a:ext>
                  </a:extLst>
                </a:gridCol>
                <a:gridCol w="2241612">
                  <a:extLst>
                    <a:ext uri="{9D8B030D-6E8A-4147-A177-3AD203B41FA5}">
                      <a16:colId xmlns:a16="http://schemas.microsoft.com/office/drawing/2014/main" val="3284296539"/>
                    </a:ext>
                  </a:extLst>
                </a:gridCol>
              </a:tblGrid>
              <a:tr h="63365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CC"/>
                          </a:solidFill>
                          <a:latin typeface="Times New Roman" panose="02020603050405020304" pitchFamily="18" charset="0"/>
                          <a:cs typeface="Times New Roman" panose="02020603050405020304" pitchFamily="18" charset="0"/>
                        </a:rPr>
                        <a:t>This is not stoichiometry, it’s the law of conservation of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128604"/>
                  </a:ext>
                </a:extLst>
              </a:tr>
              <a:tr h="633650">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2H</a:t>
                      </a:r>
                      <a:r>
                        <a:rPr lang="en-US" sz="2400" b="0" baseline="-25000" dirty="0">
                          <a:solidFill>
                            <a:srgbClr val="0033CC"/>
                          </a:solidFill>
                          <a:latin typeface="Times New Roman" panose="02020603050405020304" pitchFamily="18" charset="0"/>
                          <a:cs typeface="Times New Roman" panose="02020603050405020304" pitchFamily="18" charset="0"/>
                        </a:rPr>
                        <a:t>2(g) </a:t>
                      </a: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 </a:t>
                      </a:r>
                      <a:r>
                        <a:rPr lang="en-US" sz="2400" b="0" baseline="-25000" dirty="0">
                          <a:solidFill>
                            <a:srgbClr val="0033CC"/>
                          </a:solidFill>
                          <a:latin typeface="Times New Roman" panose="02020603050405020304" pitchFamily="18" charset="0"/>
                          <a:cs typeface="Times New Roman" panose="02020603050405020304" pitchFamily="18" charset="0"/>
                        </a:rPr>
                        <a:t> </a:t>
                      </a:r>
                      <a:r>
                        <a:rPr lang="en-US" sz="2400" b="0" dirty="0">
                          <a:solidFill>
                            <a:srgbClr val="0033CC"/>
                          </a:solidFill>
                          <a:latin typeface="Times New Roman" panose="02020603050405020304" pitchFamily="18" charset="0"/>
                          <a:cs typeface="Times New Roman" panose="02020603050405020304" pitchFamily="18" charset="0"/>
                        </a:rPr>
                        <a:t>2NO</a:t>
                      </a:r>
                      <a:r>
                        <a:rPr lang="en-US" sz="2400" b="0" baseline="-25000" dirty="0">
                          <a:solidFill>
                            <a:srgbClr val="0033CC"/>
                          </a:solidFill>
                          <a:latin typeface="Times New Roman" panose="02020603050405020304" pitchFamily="18" charset="0"/>
                          <a:cs typeface="Times New Roman" panose="02020603050405020304" pitchFamily="18" charset="0"/>
                        </a:rPr>
                        <a:t>(g) </a:t>
                      </a: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N</a:t>
                      </a:r>
                      <a:r>
                        <a:rPr lang="en-US" sz="2400" b="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2H</a:t>
                      </a:r>
                      <a:r>
                        <a:rPr lang="en-US" sz="2400" b="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sz="2400" b="0" baseline="-25000" dirty="0">
                          <a:solidFill>
                            <a:schemeClr val="tx1">
                              <a:lumMod val="95000"/>
                              <a:lumOff val="5000"/>
                            </a:schemeClr>
                          </a:solidFill>
                          <a:latin typeface="Times New Roman" panose="02020603050405020304" pitchFamily="18" charset="0"/>
                          <a:cs typeface="Times New Roman" panose="02020603050405020304" pitchFamily="18" charset="0"/>
                        </a:rPr>
                        <a:t>(g) </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133682"/>
                  </a:ext>
                </a:extLst>
              </a:tr>
              <a:tr h="633650">
                <a:tc gridSpan="2">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Mass of reactants must equal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Mass of the 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414059"/>
                  </a:ext>
                </a:extLst>
              </a:tr>
              <a:tr h="633650">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1.0 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15.O 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X 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9 grams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313767"/>
                  </a:ext>
                </a:extLst>
              </a:tr>
              <a:tr h="633650">
                <a:tc gridSpan="4">
                  <a:txBody>
                    <a:bodyPr/>
                    <a:lstStyle/>
                    <a:p>
                      <a:pPr algn="ctr"/>
                      <a:r>
                        <a:rPr lang="en-US" sz="2400" b="0" dirty="0">
                          <a:solidFill>
                            <a:srgbClr val="0033CC"/>
                          </a:solidFill>
                          <a:latin typeface="Times New Roman" panose="02020603050405020304" pitchFamily="18" charset="0"/>
                          <a:cs typeface="Times New Roman" panose="02020603050405020304" pitchFamily="18" charset="0"/>
                        </a:rPr>
                        <a:t>16.0 grams       </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X + 9 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 + 9 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99036"/>
                  </a:ext>
                </a:extLst>
              </a:tr>
              <a:tr h="633650">
                <a:tc gridSpan="4">
                  <a:txBody>
                    <a:bodyPr/>
                    <a:lstStyle/>
                    <a:p>
                      <a:pPr algn="l"/>
                      <a:r>
                        <a:rPr lang="en-US" sz="2400" b="0" dirty="0">
                          <a:solidFill>
                            <a:srgbClr val="0033CC"/>
                          </a:solidFill>
                          <a:latin typeface="Times New Roman" panose="02020603050405020304" pitchFamily="18" charset="0"/>
                          <a:cs typeface="Times New Roman" panose="02020603050405020304" pitchFamily="18" charset="0"/>
                        </a:rPr>
                        <a:t>                                      </a:t>
                      </a:r>
                      <a:r>
                        <a:rPr lang="en-US" sz="2400" b="0" dirty="0">
                          <a:solidFill>
                            <a:srgbClr val="FF0000"/>
                          </a:solidFill>
                          <a:latin typeface="Times New Roman" panose="02020603050405020304" pitchFamily="18" charset="0"/>
                          <a:cs typeface="Times New Roman" panose="02020603050405020304" pitchFamily="18" charset="0"/>
                        </a:rPr>
                        <a:t>7.0 grams  </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303122"/>
                  </a:ext>
                </a:extLst>
              </a:tr>
            </a:tbl>
          </a:graphicData>
        </a:graphic>
      </p:graphicFrame>
    </p:spTree>
    <p:extLst>
      <p:ext uri="{BB962C8B-B14F-4D97-AF65-F5344CB8AC3E}">
        <p14:creationId xmlns:p14="http://schemas.microsoft.com/office/powerpoint/2010/main" val="714590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37  An atom of which element bonds with an atom of hydrogen to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most polar bond?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bromine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chlorine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fluorine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iodine</a:t>
            </a:r>
          </a:p>
        </p:txBody>
      </p:sp>
    </p:spTree>
    <p:extLst>
      <p:ext uri="{BB962C8B-B14F-4D97-AF65-F5344CB8AC3E}">
        <p14:creationId xmlns:p14="http://schemas.microsoft.com/office/powerpoint/2010/main" val="1473155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37  An atom of which element bonds with an atom of hydrogen to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a:t>
            </a:r>
            <a:r>
              <a:rPr lang="en-US" sz="3200" dirty="0">
                <a:solidFill>
                  <a:srgbClr val="FF0000"/>
                </a:solidFill>
                <a:latin typeface="Times New Roman" panose="02020603050405020304" pitchFamily="18" charset="0"/>
                <a:cs typeface="Times New Roman" panose="02020603050405020304" pitchFamily="18" charset="0"/>
              </a:rPr>
              <a:t>most polar bond</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bromine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chlorine</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(3) fluorine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iodine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Make a table, get table S.</a:t>
            </a:r>
            <a:br>
              <a:rPr lang="en-US" sz="3200" dirty="0">
                <a:solidFill>
                  <a:srgbClr val="0033CC"/>
                </a:solidFill>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The greater the difference in</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electronegativity, the more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polar the bond is.  </a:t>
            </a:r>
          </a:p>
        </p:txBody>
      </p:sp>
      <p:graphicFrame>
        <p:nvGraphicFramePr>
          <p:cNvPr id="3" name="Table 3">
            <a:extLst>
              <a:ext uri="{FF2B5EF4-FFF2-40B4-BE49-F238E27FC236}">
                <a16:creationId xmlns:a16="http://schemas.microsoft.com/office/drawing/2014/main" id="{AA875CC1-115E-F17F-2C65-6F43FB12E188}"/>
              </a:ext>
            </a:extLst>
          </p:cNvPr>
          <p:cNvGraphicFramePr>
            <a:graphicFrameLocks noGrp="1"/>
          </p:cNvGraphicFramePr>
          <p:nvPr>
            <p:extLst>
              <p:ext uri="{D42A27DB-BD31-4B8C-83A1-F6EECF244321}">
                <p14:modId xmlns:p14="http://schemas.microsoft.com/office/powerpoint/2010/main" val="1338614115"/>
              </p:ext>
            </p:extLst>
          </p:nvPr>
        </p:nvGraphicFramePr>
        <p:xfrm>
          <a:off x="5424256" y="1574799"/>
          <a:ext cx="6617808" cy="3900156"/>
        </p:xfrm>
        <a:graphic>
          <a:graphicData uri="http://schemas.openxmlformats.org/drawingml/2006/table">
            <a:tbl>
              <a:tblPr firstRow="1" bandRow="1">
                <a:tableStyleId>{5C22544A-7EE6-4342-B048-85BDC9FD1C3A}</a:tableStyleId>
              </a:tblPr>
              <a:tblGrid>
                <a:gridCol w="688977">
                  <a:extLst>
                    <a:ext uri="{9D8B030D-6E8A-4147-A177-3AD203B41FA5}">
                      <a16:colId xmlns:a16="http://schemas.microsoft.com/office/drawing/2014/main" val="2401481616"/>
                    </a:ext>
                  </a:extLst>
                </a:gridCol>
                <a:gridCol w="1681103">
                  <a:extLst>
                    <a:ext uri="{9D8B030D-6E8A-4147-A177-3AD203B41FA5}">
                      <a16:colId xmlns:a16="http://schemas.microsoft.com/office/drawing/2014/main" val="1484174740"/>
                    </a:ext>
                  </a:extLst>
                </a:gridCol>
                <a:gridCol w="1481872">
                  <a:extLst>
                    <a:ext uri="{9D8B030D-6E8A-4147-A177-3AD203B41FA5}">
                      <a16:colId xmlns:a16="http://schemas.microsoft.com/office/drawing/2014/main" val="816551882"/>
                    </a:ext>
                  </a:extLst>
                </a:gridCol>
                <a:gridCol w="1481872">
                  <a:extLst>
                    <a:ext uri="{9D8B030D-6E8A-4147-A177-3AD203B41FA5}">
                      <a16:colId xmlns:a16="http://schemas.microsoft.com/office/drawing/2014/main" val="4153322863"/>
                    </a:ext>
                  </a:extLst>
                </a:gridCol>
                <a:gridCol w="1283984">
                  <a:extLst>
                    <a:ext uri="{9D8B030D-6E8A-4147-A177-3AD203B41FA5}">
                      <a16:colId xmlns:a16="http://schemas.microsoft.com/office/drawing/2014/main" val="4139640265"/>
                    </a:ext>
                  </a:extLst>
                </a:gridCol>
              </a:tblGrid>
              <a:tr h="647379">
                <a:tc>
                  <a:txBody>
                    <a:bodyPr/>
                    <a:lstStyle/>
                    <a:p>
                      <a:pPr algn="ctr"/>
                      <a:endParaRPr lang="en-US" sz="20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Electro-</a:t>
                      </a:r>
                      <a:br>
                        <a:rPr lang="en-US" sz="2000" b="0" dirty="0">
                          <a:solidFill>
                            <a:srgbClr val="0033CC"/>
                          </a:solidFill>
                          <a:latin typeface="Times New Roman" panose="02020603050405020304" pitchFamily="18" charset="0"/>
                          <a:cs typeface="Times New Roman" panose="02020603050405020304" pitchFamily="18" charset="0"/>
                        </a:rPr>
                      </a:br>
                      <a:r>
                        <a:rPr lang="en-US" sz="2000" b="0" dirty="0">
                          <a:solidFill>
                            <a:srgbClr val="0033CC"/>
                          </a:solidFill>
                          <a:latin typeface="Times New Roman" panose="02020603050405020304" pitchFamily="18" charset="0"/>
                          <a:cs typeface="Times New Roman" panose="02020603050405020304" pitchFamily="18" charset="0"/>
                        </a:rPr>
                        <a:t>negativity </a:t>
                      </a:r>
                      <a:br>
                        <a:rPr lang="en-US" sz="2000" b="0" dirty="0">
                          <a:solidFill>
                            <a:srgbClr val="0033CC"/>
                          </a:solidFill>
                          <a:latin typeface="Times New Roman" panose="02020603050405020304" pitchFamily="18" charset="0"/>
                          <a:cs typeface="Times New Roman" panose="02020603050405020304" pitchFamily="18" charset="0"/>
                        </a:rPr>
                      </a:br>
                      <a:r>
                        <a:rPr lang="en-US" sz="2000" b="0" dirty="0">
                          <a:solidFill>
                            <a:srgbClr val="0033CC"/>
                          </a:solidFill>
                          <a:latin typeface="Times New Roman" panose="02020603050405020304" pitchFamily="18" charset="0"/>
                          <a:cs typeface="Times New Roman" panose="02020603050405020304" pitchFamily="18" charset="0"/>
                        </a:rPr>
                        <a:t>of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What atom is in this choice?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Electro-</a:t>
                      </a:r>
                      <a:b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br>
                      <a: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negativity </a:t>
                      </a:r>
                      <a:b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br>
                      <a:r>
                        <a:rPr kumimoji="0" lang="en-US"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of the other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Difference in EN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864382"/>
                  </a:ext>
                </a:extLst>
              </a:tr>
              <a:tr h="647379">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842197"/>
                  </a:ext>
                </a:extLst>
              </a:tr>
              <a:tr h="647379">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srgbClr val="0033CC"/>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069342"/>
                  </a:ext>
                </a:extLst>
              </a:tr>
              <a:tr h="647379">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srgbClr val="FF0000"/>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881002"/>
                  </a:ext>
                </a:extLst>
              </a:tr>
              <a:tr h="647379">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srgbClr val="0033CC"/>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33CC"/>
                          </a:solidFill>
                          <a:latin typeface="Times New Roman" panose="02020603050405020304" pitchFamily="18" charset="0"/>
                          <a:cs typeface="Times New Roman" panose="02020603050405020304" pitchFamily="18"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18744"/>
                  </a:ext>
                </a:extLst>
              </a:tr>
            </a:tbl>
          </a:graphicData>
        </a:graphic>
      </p:graphicFrame>
    </p:spTree>
    <p:extLst>
      <p:ext uri="{BB962C8B-B14F-4D97-AF65-F5344CB8AC3E}">
        <p14:creationId xmlns:p14="http://schemas.microsoft.com/office/powerpoint/2010/main" val="3844539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84720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38  Given the diagram representing a classification of matter:</a:t>
            </a:r>
            <a:br>
              <a:rPr lang="en-US" sz="3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Which types of matter are represented by X and Z in the diagram?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X is mixture, and Z is substance.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(2) X is substance, and Z is mixture.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X is element, and Z is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 X is compound, and Z is element.</a:t>
            </a:r>
          </a:p>
        </p:txBody>
      </p:sp>
      <p:pic>
        <p:nvPicPr>
          <p:cNvPr id="4" name="Picture 3" descr="Diagram, shape&#10;&#10;Description automatically generated">
            <a:extLst>
              <a:ext uri="{FF2B5EF4-FFF2-40B4-BE49-F238E27FC236}">
                <a16:creationId xmlns:a16="http://schemas.microsoft.com/office/drawing/2014/main" id="{A23AC306-19BA-185E-EE9D-E2F2E1504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13" y="1801132"/>
            <a:ext cx="5637687" cy="3255735"/>
          </a:xfrm>
          <a:prstGeom prst="rect">
            <a:avLst/>
          </a:prstGeom>
        </p:spPr>
      </p:pic>
    </p:spTree>
    <p:extLst>
      <p:ext uri="{BB962C8B-B14F-4D97-AF65-F5344CB8AC3E}">
        <p14:creationId xmlns:p14="http://schemas.microsoft.com/office/powerpoint/2010/main" val="490720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55564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38  Given the diagram representing a classification of matter:</a:t>
            </a:r>
            <a:br>
              <a:rPr lang="en-US" sz="3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Which types of matter are represented by X and Z in the diagram?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X is mixture, and Z is substance.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(2) X is substance, and Z is mixture.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X is element, and Z is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 X is compound, and Z is element.</a:t>
            </a:r>
            <a:br>
              <a:rPr lang="en-US" sz="3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This table is in your notes.  There are </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2 kinds of matter, pure substances, and mixtures.</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X are the pure substances </a:t>
            </a:r>
            <a:r>
              <a:rPr lang="en-US" sz="3200" dirty="0">
                <a:solidFill>
                  <a:srgbClr val="0033CC"/>
                </a:solidFill>
                <a:latin typeface="Times New Roman" panose="02020603050405020304" pitchFamily="18" charset="0"/>
                <a:cs typeface="Times New Roman" panose="02020603050405020304" pitchFamily="18" charset="0"/>
              </a:rPr>
              <a:t>(elements &amp; compounds, both homogeneous)</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Z are the mixtures</a:t>
            </a:r>
            <a:r>
              <a:rPr lang="en-US" sz="3200" dirty="0">
                <a:solidFill>
                  <a:srgbClr val="0033CC"/>
                </a:solidFill>
                <a:latin typeface="Times New Roman" panose="02020603050405020304" pitchFamily="18" charset="0"/>
                <a:cs typeface="Times New Roman" panose="02020603050405020304" pitchFamily="18" charset="0"/>
              </a:rPr>
              <a:t> (homogeneous or heterogeneous)  </a:t>
            </a:r>
            <a:br>
              <a:rPr lang="en-US" sz="3200" dirty="0">
                <a:solidFill>
                  <a:srgbClr val="0033CC"/>
                </a:solidFill>
                <a:latin typeface="Times New Roman" panose="02020603050405020304" pitchFamily="18" charset="0"/>
                <a:cs typeface="Times New Roman" panose="02020603050405020304" pitchFamily="18" charset="0"/>
              </a:rPr>
            </a:br>
            <a:r>
              <a:rPr lang="en-US" sz="2800" i="1" dirty="0">
                <a:solidFill>
                  <a:srgbClr val="0033CC"/>
                </a:solidFill>
                <a:latin typeface="Times New Roman" panose="02020603050405020304" pitchFamily="18" charset="0"/>
                <a:cs typeface="Times New Roman" panose="02020603050405020304" pitchFamily="18" charset="0"/>
              </a:rPr>
              <a:t>Air and salty water happen to both be homogeneous.  </a:t>
            </a:r>
            <a:endParaRPr lang="en-US" sz="3200" i="1" dirty="0">
              <a:solidFill>
                <a:srgbClr val="0033CC"/>
              </a:solidFill>
              <a:latin typeface="Times New Roman" panose="02020603050405020304" pitchFamily="18" charset="0"/>
              <a:cs typeface="Times New Roman" panose="02020603050405020304" pitchFamily="18" charset="0"/>
            </a:endParaRPr>
          </a:p>
        </p:txBody>
      </p:sp>
      <p:pic>
        <p:nvPicPr>
          <p:cNvPr id="4" name="Picture 3" descr="Diagram, shape&#10;&#10;Description automatically generated">
            <a:extLst>
              <a:ext uri="{FF2B5EF4-FFF2-40B4-BE49-F238E27FC236}">
                <a16:creationId xmlns:a16="http://schemas.microsoft.com/office/drawing/2014/main" id="{A23AC306-19BA-185E-EE9D-E2F2E1504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13" y="1801132"/>
            <a:ext cx="5637687" cy="3255735"/>
          </a:xfrm>
          <a:prstGeom prst="rect">
            <a:avLst/>
          </a:prstGeom>
        </p:spPr>
      </p:pic>
    </p:spTree>
    <p:extLst>
      <p:ext uri="{BB962C8B-B14F-4D97-AF65-F5344CB8AC3E}">
        <p14:creationId xmlns:p14="http://schemas.microsoft.com/office/powerpoint/2010/main" val="1313507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39  Based on Table G, which sample, when added to 100. grams of water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thoroughly stirred, produces a heterogeneous mixture at 20.°C?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20. g of </a:t>
            </a:r>
            <a:r>
              <a:rPr lang="en-US" sz="3200" dirty="0" err="1">
                <a:latin typeface="Times New Roman" panose="02020603050405020304" pitchFamily="18" charset="0"/>
                <a:cs typeface="Times New Roman" panose="02020603050405020304" pitchFamily="18" charset="0"/>
              </a:rPr>
              <a:t>KCl</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20. g of KI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80. g of </a:t>
            </a:r>
            <a:r>
              <a:rPr lang="en-US" sz="3200" dirty="0" err="1">
                <a:latin typeface="Times New Roman" panose="02020603050405020304" pitchFamily="18" charset="0"/>
                <a:cs typeface="Times New Roman" panose="02020603050405020304" pitchFamily="18" charset="0"/>
              </a:rPr>
              <a:t>KCl</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80. g of KI</a:t>
            </a:r>
          </a:p>
        </p:txBody>
      </p:sp>
    </p:spTree>
    <p:extLst>
      <p:ext uri="{BB962C8B-B14F-4D97-AF65-F5344CB8AC3E}">
        <p14:creationId xmlns:p14="http://schemas.microsoft.com/office/powerpoint/2010/main" val="71922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33965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39  Based on Table G, which sample, when added to </a:t>
            </a:r>
          </a:p>
          <a:p>
            <a:r>
              <a:rPr lang="en-US" sz="2800" dirty="0">
                <a:latin typeface="Times New Roman" panose="02020603050405020304" pitchFamily="18" charset="0"/>
                <a:cs typeface="Times New Roman" panose="02020603050405020304" pitchFamily="18" charset="0"/>
              </a:rPr>
              <a:t>      100. grams of water and thoroughly stirred,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produces a heterogeneous mixture at 20.°C?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20. g of </a:t>
            </a:r>
            <a:r>
              <a:rPr lang="en-US" sz="3200" dirty="0" err="1">
                <a:latin typeface="Times New Roman" panose="02020603050405020304" pitchFamily="18" charset="0"/>
                <a:cs typeface="Times New Roman" panose="02020603050405020304" pitchFamily="18" charset="0"/>
              </a:rPr>
              <a:t>KCl</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20. g of KI</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(3) 80. g of </a:t>
            </a:r>
            <a:r>
              <a:rPr lang="en-US" sz="3200" dirty="0" err="1">
                <a:solidFill>
                  <a:srgbClr val="FF0000"/>
                </a:solidFill>
                <a:latin typeface="Times New Roman" panose="02020603050405020304" pitchFamily="18" charset="0"/>
                <a:cs typeface="Times New Roman" panose="02020603050405020304" pitchFamily="18" charset="0"/>
              </a:rPr>
              <a:t>KCl</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80. g of KI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pic>
        <p:nvPicPr>
          <p:cNvPr id="5" name="Picture 4" descr="Chart, line chart&#10;&#10;Description automatically generated">
            <a:extLst>
              <a:ext uri="{FF2B5EF4-FFF2-40B4-BE49-F238E27FC236}">
                <a16:creationId xmlns:a16="http://schemas.microsoft.com/office/drawing/2014/main" id="{0B0A0EF3-18B1-F853-A198-576EE851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487" y="0"/>
            <a:ext cx="4752513" cy="6770090"/>
          </a:xfrm>
          <a:prstGeom prst="rect">
            <a:avLst/>
          </a:prstGeom>
        </p:spPr>
      </p:pic>
      <p:graphicFrame>
        <p:nvGraphicFramePr>
          <p:cNvPr id="8" name="Table 8">
            <a:extLst>
              <a:ext uri="{FF2B5EF4-FFF2-40B4-BE49-F238E27FC236}">
                <a16:creationId xmlns:a16="http://schemas.microsoft.com/office/drawing/2014/main" id="{53112BAB-C69E-6772-7A3F-F55B240B8E06}"/>
              </a:ext>
            </a:extLst>
          </p:cNvPr>
          <p:cNvGraphicFramePr>
            <a:graphicFrameLocks noGrp="1"/>
          </p:cNvGraphicFramePr>
          <p:nvPr>
            <p:extLst>
              <p:ext uri="{D42A27DB-BD31-4B8C-83A1-F6EECF244321}">
                <p14:modId xmlns:p14="http://schemas.microsoft.com/office/powerpoint/2010/main" val="1937504787"/>
              </p:ext>
            </p:extLst>
          </p:nvPr>
        </p:nvGraphicFramePr>
        <p:xfrm>
          <a:off x="292470" y="3542765"/>
          <a:ext cx="6854547" cy="3064443"/>
        </p:xfrm>
        <a:graphic>
          <a:graphicData uri="http://schemas.openxmlformats.org/drawingml/2006/table">
            <a:tbl>
              <a:tblPr firstRow="1" bandRow="1">
                <a:tableStyleId>{5C22544A-7EE6-4342-B048-85BDC9FD1C3A}</a:tableStyleId>
              </a:tblPr>
              <a:tblGrid>
                <a:gridCol w="729525">
                  <a:extLst>
                    <a:ext uri="{9D8B030D-6E8A-4147-A177-3AD203B41FA5}">
                      <a16:colId xmlns:a16="http://schemas.microsoft.com/office/drawing/2014/main" val="4152052277"/>
                    </a:ext>
                  </a:extLst>
                </a:gridCol>
                <a:gridCol w="1446491">
                  <a:extLst>
                    <a:ext uri="{9D8B030D-6E8A-4147-A177-3AD203B41FA5}">
                      <a16:colId xmlns:a16="http://schemas.microsoft.com/office/drawing/2014/main" val="3088028788"/>
                    </a:ext>
                  </a:extLst>
                </a:gridCol>
                <a:gridCol w="2361460">
                  <a:extLst>
                    <a:ext uri="{9D8B030D-6E8A-4147-A177-3AD203B41FA5}">
                      <a16:colId xmlns:a16="http://schemas.microsoft.com/office/drawing/2014/main" val="295220491"/>
                    </a:ext>
                  </a:extLst>
                </a:gridCol>
                <a:gridCol w="2317071">
                  <a:extLst>
                    <a:ext uri="{9D8B030D-6E8A-4147-A177-3AD203B41FA5}">
                      <a16:colId xmlns:a16="http://schemas.microsoft.com/office/drawing/2014/main" val="1859251690"/>
                    </a:ext>
                  </a:extLst>
                </a:gridCol>
              </a:tblGrid>
              <a:tr h="561652">
                <a:tc>
                  <a:txBody>
                    <a:bodyPr/>
                    <a:lstStyle/>
                    <a:p>
                      <a:pPr algn="ctr"/>
                      <a:endParaRPr lang="en-US" sz="20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Choice at 20°C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Can fit this many</a:t>
                      </a:r>
                      <a:br>
                        <a:rPr lang="en-US" sz="2000" b="0" dirty="0">
                          <a:solidFill>
                            <a:srgbClr val="0033CC"/>
                          </a:solidFill>
                          <a:latin typeface="Times New Roman" panose="02020603050405020304" pitchFamily="18" charset="0"/>
                          <a:cs typeface="Times New Roman" panose="02020603050405020304" pitchFamily="18" charset="0"/>
                        </a:rPr>
                      </a:br>
                      <a:r>
                        <a:rPr lang="en-US" sz="2000" b="0" dirty="0">
                          <a:solidFill>
                            <a:srgbClr val="0033CC"/>
                          </a:solidFill>
                          <a:latin typeface="Times New Roman" panose="02020603050405020304" pitchFamily="18" charset="0"/>
                          <a:cs typeface="Times New Roman" panose="02020603050405020304" pitchFamily="18" charset="0"/>
                        </a:rPr>
                        <a:t>grams to saturate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This is a saturated or unsaturated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1634590"/>
                  </a:ext>
                </a:extLst>
              </a:tr>
              <a:tr h="554121">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20 g of </a:t>
                      </a:r>
                      <a:r>
                        <a:rPr lang="en-US" sz="2000" b="0" dirty="0" err="1">
                          <a:solidFill>
                            <a:srgbClr val="0033CC"/>
                          </a:solidFill>
                          <a:latin typeface="Times New Roman" panose="02020603050405020304" pitchFamily="18" charset="0"/>
                          <a:cs typeface="Times New Roman" panose="02020603050405020304" pitchFamily="18" charset="0"/>
                        </a:rPr>
                        <a:t>KCl</a:t>
                      </a:r>
                      <a:endParaRPr lang="en-US" sz="2000" b="0" dirty="0">
                        <a:solidFill>
                          <a:srgbClr val="00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 38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unsaturated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466882"/>
                  </a:ext>
                </a:extLst>
              </a:tr>
              <a:tr h="554121">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20 g of 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 145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unsaturated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372267"/>
                  </a:ext>
                </a:extLst>
              </a:tr>
              <a:tr h="554121">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80 g of </a:t>
                      </a:r>
                      <a:r>
                        <a:rPr lang="en-US" sz="2000" b="0" dirty="0" err="1">
                          <a:solidFill>
                            <a:srgbClr val="FF0000"/>
                          </a:solidFill>
                          <a:latin typeface="Times New Roman" panose="02020603050405020304" pitchFamily="18" charset="0"/>
                          <a:cs typeface="Times New Roman" panose="02020603050405020304" pitchFamily="18" charset="0"/>
                        </a:rPr>
                        <a:t>KCl</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 38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Saturated with extra undissolved solute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018069"/>
                  </a:ext>
                </a:extLst>
              </a:tr>
              <a:tr h="554121">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80 g of 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 145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rgbClr val="0033CC"/>
                          </a:solidFill>
                          <a:latin typeface="Times New Roman" panose="02020603050405020304" pitchFamily="18" charset="0"/>
                          <a:cs typeface="Times New Roman" panose="02020603050405020304" pitchFamily="18" charset="0"/>
                        </a:rPr>
                        <a:t>unsaturated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661613"/>
                  </a:ext>
                </a:extLst>
              </a:tr>
            </a:tbl>
          </a:graphicData>
        </a:graphic>
      </p:graphicFrame>
    </p:spTree>
    <p:extLst>
      <p:ext uri="{BB962C8B-B14F-4D97-AF65-F5344CB8AC3E}">
        <p14:creationId xmlns:p14="http://schemas.microsoft.com/office/powerpoint/2010/main" val="141489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Which phrase describes two atoms that contain the same number of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protons but a different number of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ions of the same element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isotopes of the same element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a mixture of different elements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nuclides of different elements</a:t>
            </a:r>
          </a:p>
        </p:txBody>
      </p:sp>
    </p:spTree>
    <p:extLst>
      <p:ext uri="{BB962C8B-B14F-4D97-AF65-F5344CB8AC3E}">
        <p14:creationId xmlns:p14="http://schemas.microsoft.com/office/powerpoint/2010/main" val="3530717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40  How many milliliters of 1 M HCl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must be diluted with water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exactly 500 mL of 0.1 M HCl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10 mL              (2) 50 mL               (3) 100 mL               (4) 5000 mL</a:t>
            </a:r>
          </a:p>
        </p:txBody>
      </p:sp>
    </p:spTree>
    <p:extLst>
      <p:ext uri="{BB962C8B-B14F-4D97-AF65-F5344CB8AC3E}">
        <p14:creationId xmlns:p14="http://schemas.microsoft.com/office/powerpoint/2010/main" val="3594872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40  How many milliliters of 1 M HCl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must be diluted with water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exactly 500 mL of 0.1 M HCl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10 mL              </a:t>
            </a:r>
            <a:r>
              <a:rPr lang="en-US" sz="3200" dirty="0">
                <a:solidFill>
                  <a:srgbClr val="FF0000"/>
                </a:solidFill>
                <a:latin typeface="Times New Roman" panose="02020603050405020304" pitchFamily="18" charset="0"/>
                <a:cs typeface="Times New Roman" panose="02020603050405020304" pitchFamily="18" charset="0"/>
              </a:rPr>
              <a:t>(2) 50 mL               </a:t>
            </a:r>
            <a:r>
              <a:rPr lang="en-US" sz="3200" dirty="0">
                <a:latin typeface="Times New Roman" panose="02020603050405020304" pitchFamily="18" charset="0"/>
                <a:cs typeface="Times New Roman" panose="02020603050405020304" pitchFamily="18" charset="0"/>
              </a:rPr>
              <a:t>(3) 100 mL               (4) 5000 mL</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Use the titration formula to figure this out… back page of reference table</a:t>
            </a:r>
            <a:br>
              <a:rPr lang="en-US" sz="3200" dirty="0">
                <a:solidFill>
                  <a:srgbClr val="0033CC"/>
                </a:solidFill>
                <a:latin typeface="Times New Roman" panose="02020603050405020304" pitchFamily="18" charset="0"/>
                <a:cs typeface="Times New Roman" panose="02020603050405020304" pitchFamily="18" charset="0"/>
              </a:rPr>
            </a:br>
            <a:endParaRPr lang="en-US" sz="3200" dirty="0">
              <a:solidFill>
                <a:srgbClr val="0033CC"/>
              </a:solidFill>
              <a:latin typeface="Times New Roman" panose="02020603050405020304" pitchFamily="18" charset="0"/>
              <a:cs typeface="Times New Roman" panose="02020603050405020304" pitchFamily="18" charset="0"/>
            </a:endParaRPr>
          </a:p>
          <a:p>
            <a:r>
              <a:rPr lang="en-US" sz="3200" dirty="0">
                <a:solidFill>
                  <a:srgbClr val="0033CC"/>
                </a:solidFill>
                <a:latin typeface="Times New Roman" panose="02020603050405020304" pitchFamily="18" charset="0"/>
                <a:cs typeface="Times New Roman" panose="02020603050405020304" pitchFamily="18" charset="0"/>
              </a:rPr>
              <a:t>      (M</a:t>
            </a:r>
            <a:r>
              <a:rPr lang="en-US" sz="3200" baseline="-25000" dirty="0">
                <a:solidFill>
                  <a:srgbClr val="0033CC"/>
                </a:solidFill>
                <a:latin typeface="Times New Roman" panose="02020603050405020304" pitchFamily="18" charset="0"/>
                <a:cs typeface="Times New Roman" panose="02020603050405020304" pitchFamily="18" charset="0"/>
              </a:rPr>
              <a:t>A</a:t>
            </a:r>
            <a:r>
              <a:rPr lang="en-US" sz="3200" dirty="0">
                <a:solidFill>
                  <a:srgbClr val="0033CC"/>
                </a:solidFill>
                <a:latin typeface="Times New Roman" panose="02020603050405020304" pitchFamily="18" charset="0"/>
                <a:cs typeface="Times New Roman" panose="02020603050405020304" pitchFamily="18" charset="0"/>
              </a:rPr>
              <a:t>)(V</a:t>
            </a:r>
            <a:r>
              <a:rPr lang="en-US" sz="3200" baseline="-25000" dirty="0">
                <a:solidFill>
                  <a:srgbClr val="0033CC"/>
                </a:solidFill>
                <a:latin typeface="Times New Roman" panose="02020603050405020304" pitchFamily="18" charset="0"/>
                <a:cs typeface="Times New Roman" panose="02020603050405020304" pitchFamily="18" charset="0"/>
              </a:rPr>
              <a:t>A</a:t>
            </a:r>
            <a:r>
              <a:rPr lang="en-US" sz="3200" dirty="0">
                <a:solidFill>
                  <a:srgbClr val="0033CC"/>
                </a:solidFill>
                <a:latin typeface="Times New Roman" panose="02020603050405020304" pitchFamily="18" charset="0"/>
                <a:cs typeface="Times New Roman" panose="02020603050405020304" pitchFamily="18" charset="0"/>
              </a:rPr>
              <a:t>) = (M</a:t>
            </a:r>
            <a:r>
              <a:rPr lang="en-US" sz="3200" baseline="-25000" dirty="0">
                <a:solidFill>
                  <a:srgbClr val="0033CC"/>
                </a:solidFill>
                <a:latin typeface="Times New Roman" panose="02020603050405020304" pitchFamily="18" charset="0"/>
                <a:cs typeface="Times New Roman" panose="02020603050405020304" pitchFamily="18" charset="0"/>
              </a:rPr>
              <a:t>B</a:t>
            </a:r>
            <a:r>
              <a:rPr lang="en-US" sz="3200" dirty="0">
                <a:solidFill>
                  <a:srgbClr val="0033CC"/>
                </a:solidFill>
                <a:latin typeface="Times New Roman" panose="02020603050405020304" pitchFamily="18" charset="0"/>
                <a:cs typeface="Times New Roman" panose="02020603050405020304" pitchFamily="18" charset="0"/>
              </a:rPr>
              <a:t>)(V</a:t>
            </a:r>
            <a:r>
              <a:rPr lang="en-US" sz="3200" baseline="-25000" dirty="0">
                <a:solidFill>
                  <a:srgbClr val="0033CC"/>
                </a:solidFill>
                <a:latin typeface="Times New Roman" panose="02020603050405020304" pitchFamily="18" charset="0"/>
                <a:cs typeface="Times New Roman" panose="02020603050405020304" pitchFamily="18" charset="0"/>
              </a:rPr>
              <a:t>B</a:t>
            </a:r>
            <a:r>
              <a:rPr lang="en-US" sz="3200" dirty="0">
                <a:solidFill>
                  <a:srgbClr val="0033CC"/>
                </a:solidFill>
                <a:latin typeface="Times New Roman" panose="02020603050405020304" pitchFamily="18" charset="0"/>
                <a:cs typeface="Times New Roman" panose="02020603050405020304" pitchFamily="18" charset="0"/>
              </a:rPr>
              <a:t>)</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(1 M)(V</a:t>
            </a:r>
            <a:r>
              <a:rPr lang="en-US" sz="3200" baseline="-25000" dirty="0">
                <a:solidFill>
                  <a:srgbClr val="0033CC"/>
                </a:solidFill>
                <a:latin typeface="Times New Roman" panose="02020603050405020304" pitchFamily="18" charset="0"/>
                <a:cs typeface="Times New Roman" panose="02020603050405020304" pitchFamily="18" charset="0"/>
              </a:rPr>
              <a:t>A</a:t>
            </a:r>
            <a:r>
              <a:rPr lang="en-US" sz="3200" dirty="0">
                <a:solidFill>
                  <a:srgbClr val="0033CC"/>
                </a:solidFill>
                <a:latin typeface="Times New Roman" panose="02020603050405020304" pitchFamily="18" charset="0"/>
                <a:cs typeface="Times New Roman" panose="02020603050405020304" pitchFamily="18" charset="0"/>
              </a:rPr>
              <a:t>) = (0.1 M)(500. mL)</a:t>
            </a:r>
            <a:br>
              <a:rPr lang="en-US" sz="3200"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a:t>
            </a:r>
            <a:r>
              <a:rPr lang="en-US" sz="2400" i="1" dirty="0">
                <a:solidFill>
                  <a:srgbClr val="0033CC"/>
                </a:solidFill>
                <a:latin typeface="Times New Roman" panose="02020603050405020304" pitchFamily="18" charset="0"/>
                <a:cs typeface="Times New Roman" panose="02020603050405020304" pitchFamily="18" charset="0"/>
              </a:rPr>
              <a:t>divide both sides by the (1 M)</a:t>
            </a:r>
          </a:p>
          <a:p>
            <a:endParaRPr lang="en-US" sz="3200" dirty="0">
              <a:solidFill>
                <a:srgbClr val="0033CC"/>
              </a:solidFill>
              <a:latin typeface="Times New Roman" panose="02020603050405020304" pitchFamily="18" charset="0"/>
              <a:cs typeface="Times New Roman" panose="02020603050405020304" pitchFamily="18" charset="0"/>
            </a:endParaRPr>
          </a:p>
          <a:p>
            <a:r>
              <a:rPr lang="en-US" sz="3200" dirty="0">
                <a:solidFill>
                  <a:srgbClr val="0033CC"/>
                </a:solidFill>
                <a:latin typeface="Times New Roman" panose="02020603050405020304" pitchFamily="18" charset="0"/>
                <a:cs typeface="Times New Roman" panose="02020603050405020304" pitchFamily="18" charset="0"/>
              </a:rPr>
              <a:t>         V</a:t>
            </a:r>
            <a:r>
              <a:rPr lang="en-US" sz="3200" baseline="-25000" dirty="0">
                <a:solidFill>
                  <a:srgbClr val="0033CC"/>
                </a:solidFill>
                <a:latin typeface="Times New Roman" panose="02020603050405020304" pitchFamily="18" charset="0"/>
                <a:cs typeface="Times New Roman" panose="02020603050405020304" pitchFamily="18" charset="0"/>
              </a:rPr>
              <a:t>A</a:t>
            </a:r>
            <a:r>
              <a:rPr lang="en-US" sz="3200" dirty="0">
                <a:solidFill>
                  <a:srgbClr val="0033CC"/>
                </a:solidFill>
                <a:latin typeface="Times New Roman" panose="02020603050405020304" pitchFamily="18" charset="0"/>
                <a:cs typeface="Times New Roman" panose="02020603050405020304" pitchFamily="18" charset="0"/>
              </a:rPr>
              <a:t> = </a:t>
            </a:r>
            <a:r>
              <a:rPr lang="en-US" sz="3200" u="sng" dirty="0">
                <a:solidFill>
                  <a:srgbClr val="0033CC"/>
                </a:solidFill>
                <a:latin typeface="Times New Roman" panose="02020603050405020304" pitchFamily="18" charset="0"/>
                <a:cs typeface="Times New Roman" panose="02020603050405020304" pitchFamily="18" charset="0"/>
              </a:rPr>
              <a:t>(0.1 M)(500. mL)</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50.0 mL</a:t>
            </a:r>
            <a:br>
              <a:rPr lang="en-US" sz="3200" u="sng" dirty="0">
                <a:solidFill>
                  <a:srgbClr val="0033CC"/>
                </a:solidFill>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                            1 M</a:t>
            </a:r>
          </a:p>
        </p:txBody>
      </p:sp>
      <p:cxnSp>
        <p:nvCxnSpPr>
          <p:cNvPr id="5" name="Straight Arrow Connector 4">
            <a:extLst>
              <a:ext uri="{FF2B5EF4-FFF2-40B4-BE49-F238E27FC236}">
                <a16:creationId xmlns:a16="http://schemas.microsoft.com/office/drawing/2014/main" id="{24C16A8B-7F53-77BC-2199-E61EEB3F2DA2}"/>
              </a:ext>
            </a:extLst>
          </p:cNvPr>
          <p:cNvCxnSpPr>
            <a:cxnSpLocks/>
          </p:cNvCxnSpPr>
          <p:nvPr/>
        </p:nvCxnSpPr>
        <p:spPr>
          <a:xfrm flipV="1">
            <a:off x="4998128" y="5628443"/>
            <a:ext cx="3053919" cy="3107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5D53DA-8636-B9C4-C00B-28BA8244E2EC}"/>
              </a:ext>
            </a:extLst>
          </p:cNvPr>
          <p:cNvCxnSpPr/>
          <p:nvPr/>
        </p:nvCxnSpPr>
        <p:spPr>
          <a:xfrm>
            <a:off x="2539014" y="5450889"/>
            <a:ext cx="452761" cy="3329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7243CD-2390-236C-0728-42A47778B0E9}"/>
              </a:ext>
            </a:extLst>
          </p:cNvPr>
          <p:cNvCxnSpPr/>
          <p:nvPr/>
        </p:nvCxnSpPr>
        <p:spPr>
          <a:xfrm>
            <a:off x="3215197" y="6011662"/>
            <a:ext cx="452761" cy="3329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95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8D17912-95E6-1130-39BE-7A25499A1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122" y="585236"/>
            <a:ext cx="7451325" cy="3510006"/>
          </a:xfrm>
          <a:prstGeom prst="rect">
            <a:avLst/>
          </a:prstGeom>
        </p:spPr>
      </p:pic>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90876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41  Which two particle diagrams represent two different phases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the same compound, only?</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A and B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(2) A and 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B and 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 B and D</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861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8D17912-95E6-1130-39BE-7A25499A1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122" y="585236"/>
            <a:ext cx="7451325" cy="3510006"/>
          </a:xfrm>
          <a:prstGeom prst="rect">
            <a:avLst/>
          </a:prstGeom>
        </p:spPr>
      </p:pic>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1719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41  Which two particle diagrams represent two different phases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the </a:t>
            </a:r>
            <a:r>
              <a:rPr lang="en-US" sz="3200" dirty="0">
                <a:solidFill>
                  <a:srgbClr val="FF0000"/>
                </a:solidFill>
                <a:latin typeface="Times New Roman" panose="02020603050405020304" pitchFamily="18" charset="0"/>
                <a:cs typeface="Times New Roman" panose="02020603050405020304" pitchFamily="18" charset="0"/>
              </a:rPr>
              <a:t>same compound</a:t>
            </a:r>
            <a:r>
              <a:rPr lang="en-US" sz="3200" dirty="0">
                <a:latin typeface="Times New Roman" panose="02020603050405020304" pitchFamily="18" charset="0"/>
                <a:cs typeface="Times New Roman" panose="02020603050405020304" pitchFamily="18" charset="0"/>
              </a:rPr>
              <a:t>, only?</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A and B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(2) A and 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B and C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(4) B and D</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Phases are the SAME STUFF. Compounds mean 2 or more shapes bonded together.  </a:t>
            </a:r>
            <a:br>
              <a:rPr lang="en-US" sz="24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Find 2 boxes that that the SAME COMBINATION OF SHAPES in a different pattern.  </a:t>
            </a:r>
            <a:br>
              <a:rPr lang="en-US" sz="24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The boxes contain… (to help your thinking)</a:t>
            </a:r>
            <a:br>
              <a:rPr lang="en-US" sz="2400" dirty="0">
                <a:solidFill>
                  <a:srgbClr val="0033CC"/>
                </a:solidFill>
                <a:latin typeface="Times New Roman" panose="02020603050405020304" pitchFamily="18" charset="0"/>
                <a:cs typeface="Times New Roman" panose="02020603050405020304" pitchFamily="18" charset="0"/>
              </a:rPr>
            </a:br>
            <a:br>
              <a:rPr lang="en-US" sz="24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A is SOLID compound and SOLID diatomic element.         </a:t>
            </a:r>
            <a:r>
              <a:rPr lang="en-US" sz="2400" dirty="0">
                <a:solidFill>
                  <a:srgbClr val="FF0000"/>
                </a:solidFill>
                <a:latin typeface="Times New Roman" panose="02020603050405020304" pitchFamily="18" charset="0"/>
                <a:cs typeface="Times New Roman" panose="02020603050405020304" pitchFamily="18" charset="0"/>
              </a:rPr>
              <a:t>B is GAS compound only.  </a:t>
            </a:r>
            <a:br>
              <a:rPr lang="en-US" sz="24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C is GAS compound and a GAS diatomic element.              </a:t>
            </a:r>
            <a:r>
              <a:rPr lang="en-US" sz="2400" dirty="0">
                <a:solidFill>
                  <a:srgbClr val="FF0000"/>
                </a:solidFill>
                <a:latin typeface="Times New Roman" panose="02020603050405020304" pitchFamily="18" charset="0"/>
                <a:cs typeface="Times New Roman" panose="02020603050405020304" pitchFamily="18" charset="0"/>
              </a:rPr>
              <a:t>D is SOLID compound only.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861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A sample of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is dissolved in water to form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When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water in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completely evaporated,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remains.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statement describes a property of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after the water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evaporated?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becomes a molecular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The molar mass of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decreases.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The melting point of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is unchanged.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conducts an electric current.</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767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787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A sample of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is dissolved in water to form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When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water in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a:t>
            </a:r>
            <a:r>
              <a:rPr lang="en-US" sz="3200" baseline="-25000" dirty="0" err="1">
                <a:latin typeface="Times New Roman" panose="02020603050405020304" pitchFamily="18" charset="0"/>
                <a:cs typeface="Times New Roman" panose="02020603050405020304" pitchFamily="18" charset="0"/>
              </a:rPr>
              <a:t>aq</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completely evaporated,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remains.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statement describes a property of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after the water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evaporated?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becomes a molecular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The molar mass of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decreases.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 The melting point of the </a:t>
            </a:r>
            <a:r>
              <a:rPr lang="en-US" sz="3200" dirty="0" err="1">
                <a:solidFill>
                  <a:srgbClr val="FF0000"/>
                </a:solidFill>
                <a:latin typeface="Times New Roman" panose="02020603050405020304" pitchFamily="18" charset="0"/>
                <a:cs typeface="Times New Roman" panose="02020603050405020304" pitchFamily="18" charset="0"/>
              </a:rPr>
              <a:t>KCl</a:t>
            </a:r>
            <a:r>
              <a:rPr lang="en-US" sz="3200" baseline="-25000" dirty="0">
                <a:solidFill>
                  <a:srgbClr val="FF0000"/>
                </a:solidFill>
                <a:latin typeface="Times New Roman" panose="02020603050405020304" pitchFamily="18" charset="0"/>
                <a:cs typeface="Times New Roman" panose="02020603050405020304" pitchFamily="18" charset="0"/>
              </a:rPr>
              <a:t> (s)</a:t>
            </a:r>
            <a:r>
              <a:rPr lang="en-US" sz="3200" dirty="0">
                <a:solidFill>
                  <a:srgbClr val="FF0000"/>
                </a:solidFill>
                <a:latin typeface="Times New Roman" panose="02020603050405020304" pitchFamily="18" charset="0"/>
                <a:cs typeface="Times New Roman" panose="02020603050405020304" pitchFamily="18" charset="0"/>
              </a:rPr>
              <a:t> is unchanged.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The </a:t>
            </a:r>
            <a:r>
              <a:rPr lang="en-US" sz="3200" dirty="0" err="1">
                <a:latin typeface="Times New Roman" panose="02020603050405020304" pitchFamily="18" charset="0"/>
                <a:cs typeface="Times New Roman" panose="02020603050405020304" pitchFamily="18" charset="0"/>
              </a:rPr>
              <a:t>KCl</a:t>
            </a:r>
            <a:r>
              <a:rPr lang="en-US" sz="3200" baseline="-25000" dirty="0">
                <a:latin typeface="Times New Roman" panose="02020603050405020304" pitchFamily="18" charset="0"/>
                <a:cs typeface="Times New Roman" panose="02020603050405020304" pitchFamily="18" charset="0"/>
              </a:rPr>
              <a:t> (s)</a:t>
            </a:r>
            <a:r>
              <a:rPr lang="en-US" sz="3200" dirty="0">
                <a:latin typeface="Times New Roman" panose="02020603050405020304" pitchFamily="18" charset="0"/>
                <a:cs typeface="Times New Roman" panose="02020603050405020304" pitchFamily="18" charset="0"/>
              </a:rPr>
              <a:t> conducts an electric current.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Think:  This tells you to make salty water, evaporate the water to get only salt again.  These are both physical changes, not chemical reactions.  </a:t>
            </a:r>
            <a:br>
              <a:rPr lang="en-US" sz="2800" dirty="0">
                <a:solidFill>
                  <a:srgbClr val="0033CC"/>
                </a:solidFill>
                <a:latin typeface="Times New Roman" panose="02020603050405020304" pitchFamily="18" charset="0"/>
                <a:cs typeface="Times New Roman" panose="02020603050405020304" pitchFamily="18" charset="0"/>
              </a:rPr>
            </a:br>
            <a:r>
              <a:rPr lang="en-US" sz="2800" dirty="0" err="1">
                <a:solidFill>
                  <a:srgbClr val="0033CC"/>
                </a:solidFill>
                <a:latin typeface="Times New Roman" panose="02020603050405020304" pitchFamily="18" charset="0"/>
                <a:cs typeface="Times New Roman" panose="02020603050405020304" pitchFamily="18" charset="0"/>
              </a:rPr>
              <a:t>KCl</a:t>
            </a:r>
            <a:r>
              <a:rPr lang="en-US" sz="2800" dirty="0">
                <a:solidFill>
                  <a:srgbClr val="0033CC"/>
                </a:solidFill>
                <a:latin typeface="Times New Roman" panose="02020603050405020304" pitchFamily="18" charset="0"/>
                <a:cs typeface="Times New Roman" panose="02020603050405020304" pitchFamily="18" charset="0"/>
              </a:rPr>
              <a:t> is ionic (made up of 2 or more ions).  Molar Mass is constant based upon the formula.  </a:t>
            </a:r>
            <a:r>
              <a:rPr lang="en-US" sz="2800" dirty="0">
                <a:solidFill>
                  <a:srgbClr val="FF0000"/>
                </a:solidFill>
                <a:latin typeface="Times New Roman" panose="02020603050405020304" pitchFamily="18" charset="0"/>
                <a:cs typeface="Times New Roman" panose="02020603050405020304" pitchFamily="18" charset="0"/>
              </a:rPr>
              <a:t>3 is right, melting point is a constant.  </a:t>
            </a:r>
            <a:r>
              <a:rPr lang="en-US" sz="2800" dirty="0" err="1">
                <a:solidFill>
                  <a:srgbClr val="0033CC"/>
                </a:solidFill>
                <a:latin typeface="Times New Roman" panose="02020603050405020304" pitchFamily="18" charset="0"/>
                <a:cs typeface="Times New Roman" panose="02020603050405020304" pitchFamily="18" charset="0"/>
              </a:rPr>
              <a:t>KCl</a:t>
            </a:r>
            <a:r>
              <a:rPr lang="en-US" sz="2800" dirty="0">
                <a:solidFill>
                  <a:srgbClr val="0033CC"/>
                </a:solidFill>
                <a:latin typeface="Times New Roman" panose="02020603050405020304" pitchFamily="18" charset="0"/>
                <a:cs typeface="Times New Roman" panose="02020603050405020304" pitchFamily="18" charset="0"/>
              </a:rPr>
              <a:t> solid can’t conduct electricity, it has no loose mobile ions.  </a:t>
            </a:r>
            <a:r>
              <a:rPr lang="en-US" sz="2800" dirty="0" err="1">
                <a:solidFill>
                  <a:srgbClr val="0033CC"/>
                </a:solidFill>
                <a:latin typeface="Times New Roman" panose="02020603050405020304" pitchFamily="18" charset="0"/>
                <a:cs typeface="Times New Roman" panose="02020603050405020304" pitchFamily="18" charset="0"/>
              </a:rPr>
              <a:t>KCl</a:t>
            </a:r>
            <a:r>
              <a:rPr lang="en-US" sz="2800" baseline="-25000" dirty="0">
                <a:solidFill>
                  <a:srgbClr val="0033CC"/>
                </a:solidFill>
                <a:latin typeface="Times New Roman" panose="02020603050405020304" pitchFamily="18" charset="0"/>
                <a:cs typeface="Times New Roman" panose="02020603050405020304" pitchFamily="18" charset="0"/>
              </a:rPr>
              <a:t>(AQ) </a:t>
            </a:r>
            <a:r>
              <a:rPr lang="en-US" sz="2800" dirty="0">
                <a:solidFill>
                  <a:srgbClr val="0033CC"/>
                </a:solidFill>
                <a:latin typeface="Times New Roman" panose="02020603050405020304" pitchFamily="18" charset="0"/>
                <a:cs typeface="Times New Roman" panose="02020603050405020304" pitchFamily="18" charset="0"/>
              </a:rPr>
              <a:t>can conduct electricity.</a:t>
            </a:r>
            <a:endParaRPr lang="en-US" sz="60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598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286232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Which statement describes ice and liquid water in a stoppered flask</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0°C at equilibrium?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 The rate of melting must equal the rate of freezing.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The rate of freezing must be greater than the rate of melting.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The mass of the ice must equal the mass of the liquid water.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(4) The mass of the ice must be greater than the mass of the liquid water.</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5960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3709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Which statement describes ice and liquid water in a stoppered flask</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0°C at equilibrium?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(1) The rate of melting must equal the rate of freezing.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The rate of freezing must be greater than the rate of melting.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The mass of the ice must equal the mass of the liquid water.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(4) The mass of the ice must be greater than the mass of the liquid water.</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Equilibrium, or dynamic equilibrium means that the rate of the forward reaction or process equals the rate of the reverse.  Stuff is happening, but it seems like a steady state.  It is steady because what ever happens in the forward is balanced by the exact opposite reverse reaction.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At exactly 0°C the ice melts and water freezes solid, at the same rate.  </a:t>
            </a:r>
            <a:br>
              <a:rPr lang="en-US" sz="2800" dirty="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619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44  Given the equation representing a system at equilibrium in a sealed,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rigid container:          N</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  182.6 kJ   ⇌   2NO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When heat is added to the system, the concentration of N</a:t>
            </a:r>
            <a:r>
              <a:rPr lang="en-US" sz="3200" baseline="-25000" dirty="0">
                <a:latin typeface="Times New Roman" panose="02020603050405020304" pitchFamily="18" charset="0"/>
                <a:cs typeface="Times New Roman" panose="02020603050405020304" pitchFamily="18" charset="0"/>
              </a:rPr>
              <a:t>2(g)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decreases and the concentration of 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decreases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decreases and the concentration of 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increases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increases and the concentration of NO</a:t>
            </a:r>
            <a:r>
              <a:rPr lang="en-US" sz="3200" baseline="-25000" dirty="0">
                <a:latin typeface="Times New Roman" panose="02020603050405020304" pitchFamily="18" charset="0"/>
                <a:cs typeface="Times New Roman" panose="02020603050405020304" pitchFamily="18" charset="0"/>
              </a:rPr>
              <a:t>(g) </a:t>
            </a:r>
            <a:r>
              <a:rPr lang="en-US" sz="3200" dirty="0">
                <a:latin typeface="Times New Roman" panose="02020603050405020304" pitchFamily="18" charset="0"/>
                <a:cs typeface="Times New Roman" panose="02020603050405020304" pitchFamily="18" charset="0"/>
              </a:rPr>
              <a:t> increases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increases and the concentration of 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decreases</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4159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44  Given the equation representing a system at equilibrium in a sealed,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rigid container:          N</a:t>
            </a:r>
            <a:r>
              <a:rPr lang="en-US" sz="3200" baseline="-25000" dirty="0">
                <a:latin typeface="Times New Roman" panose="02020603050405020304" pitchFamily="18" charset="0"/>
                <a:cs typeface="Times New Roman" panose="02020603050405020304" pitchFamily="18" charset="0"/>
              </a:rPr>
              <a:t>2(g)   </a:t>
            </a:r>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  182.6 kJ   ⇌   2NO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When heat is added to the system, the concentration of N</a:t>
            </a:r>
            <a:r>
              <a:rPr lang="en-US" sz="3200" baseline="-25000" dirty="0">
                <a:latin typeface="Times New Roman" panose="02020603050405020304" pitchFamily="18" charset="0"/>
                <a:cs typeface="Times New Roman" panose="02020603050405020304" pitchFamily="18" charset="0"/>
              </a:rPr>
              <a:t>2(g)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decreases and the concentration of 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decreases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(2) decreases and the concentration of NO</a:t>
            </a:r>
            <a:r>
              <a:rPr lang="en-US" sz="3200" baseline="-25000" dirty="0">
                <a:solidFill>
                  <a:srgbClr val="FF0000"/>
                </a:solidFill>
                <a:latin typeface="Times New Roman" panose="02020603050405020304" pitchFamily="18" charset="0"/>
                <a:cs typeface="Times New Roman" panose="02020603050405020304" pitchFamily="18" charset="0"/>
              </a:rPr>
              <a:t>(g)</a:t>
            </a:r>
            <a:r>
              <a:rPr lang="en-US" sz="3200" dirty="0">
                <a:solidFill>
                  <a:srgbClr val="FF0000"/>
                </a:solidFill>
                <a:latin typeface="Times New Roman" panose="02020603050405020304" pitchFamily="18" charset="0"/>
                <a:cs typeface="Times New Roman" panose="02020603050405020304" pitchFamily="18" charset="0"/>
              </a:rPr>
              <a:t> increases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increases and the concentration of NO</a:t>
            </a:r>
            <a:r>
              <a:rPr lang="en-US" sz="3200" baseline="-25000" dirty="0">
                <a:latin typeface="Times New Roman" panose="02020603050405020304" pitchFamily="18" charset="0"/>
                <a:cs typeface="Times New Roman" panose="02020603050405020304" pitchFamily="18" charset="0"/>
              </a:rPr>
              <a:t>(g) </a:t>
            </a:r>
            <a:r>
              <a:rPr lang="en-US" sz="3200" dirty="0">
                <a:latin typeface="Times New Roman" panose="02020603050405020304" pitchFamily="18" charset="0"/>
                <a:cs typeface="Times New Roman" panose="02020603050405020304" pitchFamily="18" charset="0"/>
              </a:rPr>
              <a:t> increases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increases and the concentration of NO</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decreases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Adding heat to this closed system pushes the reaction forward.  That means that </a:t>
            </a:r>
            <a:r>
              <a:rPr lang="en-US" sz="3200" dirty="0">
                <a:solidFill>
                  <a:srgbClr val="FF0000"/>
                </a:solidFill>
                <a:latin typeface="Times New Roman" panose="02020603050405020304" pitchFamily="18" charset="0"/>
                <a:cs typeface="Times New Roman" panose="02020603050405020304" pitchFamily="18" charset="0"/>
              </a:rPr>
              <a:t>the amount of N</a:t>
            </a:r>
            <a:r>
              <a:rPr lang="en-US" sz="3200" baseline="-25000" dirty="0">
                <a:solidFill>
                  <a:srgbClr val="FF0000"/>
                </a:solidFill>
                <a:latin typeface="Times New Roman" panose="02020603050405020304" pitchFamily="18" charset="0"/>
                <a:cs typeface="Times New Roman" panose="02020603050405020304" pitchFamily="18" charset="0"/>
              </a:rPr>
              <a:t>2(g) </a:t>
            </a:r>
            <a:r>
              <a:rPr lang="en-US" sz="3200" dirty="0">
                <a:solidFill>
                  <a:srgbClr val="FF0000"/>
                </a:solidFill>
                <a:latin typeface="Times New Roman" panose="02020603050405020304" pitchFamily="18" charset="0"/>
                <a:cs typeface="Times New Roman" panose="02020603050405020304" pitchFamily="18" charset="0"/>
              </a:rPr>
              <a:t>will decrease.  </a:t>
            </a:r>
            <a:br>
              <a:rPr lang="en-US" sz="3200" baseline="-250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and the amount of  O</a:t>
            </a:r>
            <a:r>
              <a:rPr lang="en-US" sz="3200" baseline="-25000" dirty="0">
                <a:solidFill>
                  <a:srgbClr val="0033CC"/>
                </a:solidFill>
                <a:latin typeface="Times New Roman" panose="02020603050405020304" pitchFamily="18" charset="0"/>
                <a:cs typeface="Times New Roman" panose="02020603050405020304" pitchFamily="18" charset="0"/>
              </a:rPr>
              <a:t>2(g)</a:t>
            </a:r>
            <a:r>
              <a:rPr lang="en-US" sz="3200" dirty="0">
                <a:solidFill>
                  <a:srgbClr val="0033CC"/>
                </a:solidFill>
                <a:latin typeface="Times New Roman" panose="02020603050405020304" pitchFamily="18" charset="0"/>
                <a:cs typeface="Times New Roman" panose="02020603050405020304" pitchFamily="18" charset="0"/>
              </a:rPr>
              <a:t> will decrease and </a:t>
            </a:r>
            <a:r>
              <a:rPr lang="en-US" sz="3200" dirty="0">
                <a:solidFill>
                  <a:srgbClr val="FF0000"/>
                </a:solidFill>
                <a:latin typeface="Times New Roman" panose="02020603050405020304" pitchFamily="18" charset="0"/>
                <a:cs typeface="Times New Roman" panose="02020603050405020304" pitchFamily="18" charset="0"/>
              </a:rPr>
              <a:t>the amount of NO</a:t>
            </a:r>
            <a:r>
              <a:rPr lang="en-US" sz="3200" baseline="-25000" dirty="0">
                <a:solidFill>
                  <a:srgbClr val="FF0000"/>
                </a:solidFill>
                <a:latin typeface="Times New Roman" panose="02020603050405020304" pitchFamily="18" charset="0"/>
                <a:cs typeface="Times New Roman" panose="02020603050405020304" pitchFamily="18" charset="0"/>
              </a:rPr>
              <a:t>(g)</a:t>
            </a:r>
            <a:r>
              <a:rPr lang="en-US" sz="3200" dirty="0">
                <a:solidFill>
                  <a:srgbClr val="FF0000"/>
                </a:solidFill>
                <a:latin typeface="Times New Roman" panose="02020603050405020304" pitchFamily="18" charset="0"/>
                <a:cs typeface="Times New Roman" panose="02020603050405020304" pitchFamily="18" charset="0"/>
              </a:rPr>
              <a:t> increases.  </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88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Which phrase describes two atoms that contain the same number of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protons but a different number of neutrons?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ions of the same element </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(2) isotopes of the same element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a mixture of different elements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nuclides of different elements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rgbClr val="0033CC"/>
                </a:solidFill>
                <a:latin typeface="Times New Roman" panose="02020603050405020304" pitchFamily="18" charset="0"/>
                <a:cs typeface="Times New Roman" panose="02020603050405020304" pitchFamily="18" charset="0"/>
              </a:rPr>
              <a:t>For example, all atoms of uranium have 92 protons.  They all have the SAME atomic number.  An isotope is an atom with a different number of neutrons but is the same KIND of atom.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481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45  Given the potential energy diagram for a reaction: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Which numbered interval represents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activation energy of the reaction?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1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3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4</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Diagram, engineering drawing&#10;&#10;Description automatically generated">
            <a:extLst>
              <a:ext uri="{FF2B5EF4-FFF2-40B4-BE49-F238E27FC236}">
                <a16:creationId xmlns:a16="http://schemas.microsoft.com/office/drawing/2014/main" id="{6AAF6384-9A06-7F0A-BEDB-586970966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396" y="584774"/>
            <a:ext cx="5471604" cy="4018209"/>
          </a:xfrm>
          <a:prstGeom prst="rect">
            <a:avLst/>
          </a:prstGeom>
        </p:spPr>
      </p:pic>
    </p:spTree>
    <p:extLst>
      <p:ext uri="{BB962C8B-B14F-4D97-AF65-F5344CB8AC3E}">
        <p14:creationId xmlns:p14="http://schemas.microsoft.com/office/powerpoint/2010/main" val="1328606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6787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45  Given the potential energy diagram for a reaction: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Which numbered interval represents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activation energy of the reaction?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1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2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3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4</a:t>
            </a:r>
            <a:br>
              <a:rPr lang="en-US" sz="32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1 is the Activation energy – the amount of energy required to start this reaction.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2 is the total energy in the activated complex</a:t>
            </a:r>
          </a:p>
          <a:p>
            <a:r>
              <a:rPr lang="en-US" sz="2800" dirty="0">
                <a:solidFill>
                  <a:srgbClr val="0033CC"/>
                </a:solidFill>
                <a:latin typeface="Times New Roman" panose="02020603050405020304" pitchFamily="18" charset="0"/>
                <a:cs typeface="Times New Roman" panose="02020603050405020304" pitchFamily="18" charset="0"/>
              </a:rPr>
              <a:t>3 is the </a:t>
            </a:r>
            <a:r>
              <a:rPr lang="el-GR" sz="2800" dirty="0">
                <a:solidFill>
                  <a:srgbClr val="0033CC"/>
                </a:solidFill>
                <a:latin typeface="Times New Roman" panose="02020603050405020304" pitchFamily="18" charset="0"/>
                <a:cs typeface="Times New Roman" panose="02020603050405020304" pitchFamily="18" charset="0"/>
              </a:rPr>
              <a:t>Δ</a:t>
            </a:r>
            <a:r>
              <a:rPr lang="en-US" sz="2800" dirty="0">
                <a:solidFill>
                  <a:srgbClr val="0033CC"/>
                </a:solidFill>
                <a:latin typeface="Times New Roman" panose="02020603050405020304" pitchFamily="18" charset="0"/>
                <a:cs typeface="Times New Roman" panose="02020603050405020304" pitchFamily="18" charset="0"/>
              </a:rPr>
              <a:t>H, which is positive here (endothermic)</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4 is the total energy in the products formed.  </a:t>
            </a:r>
          </a:p>
        </p:txBody>
      </p:sp>
      <p:pic>
        <p:nvPicPr>
          <p:cNvPr id="4" name="Picture 3" descr="Diagram, engineering drawing&#10;&#10;Description automatically generated">
            <a:extLst>
              <a:ext uri="{FF2B5EF4-FFF2-40B4-BE49-F238E27FC236}">
                <a16:creationId xmlns:a16="http://schemas.microsoft.com/office/drawing/2014/main" id="{6AAF6384-9A06-7F0A-BEDB-586970966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396" y="584774"/>
            <a:ext cx="5471604" cy="4018209"/>
          </a:xfrm>
          <a:prstGeom prst="rect">
            <a:avLst/>
          </a:prstGeom>
        </p:spPr>
      </p:pic>
    </p:spTree>
    <p:extLst>
      <p:ext uri="{BB962C8B-B14F-4D97-AF65-F5344CB8AC3E}">
        <p14:creationId xmlns:p14="http://schemas.microsoft.com/office/powerpoint/2010/main" val="17203871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Given the formula representing a compound: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What is a chemical name for the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2-chloropentene                  (2) 2-chloropentane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4-chloropentene                  (4) 4-chloropentane</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picture containing text, orange&#10;&#10;Description automatically generated">
            <a:extLst>
              <a:ext uri="{FF2B5EF4-FFF2-40B4-BE49-F238E27FC236}">
                <a16:creationId xmlns:a16="http://schemas.microsoft.com/office/drawing/2014/main" id="{A1F855E6-2AAB-00D8-CC25-84570413F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11" y="495301"/>
            <a:ext cx="5732263" cy="2585137"/>
          </a:xfrm>
          <a:prstGeom prst="rect">
            <a:avLst/>
          </a:prstGeom>
        </p:spPr>
      </p:pic>
    </p:spTree>
    <p:extLst>
      <p:ext uri="{BB962C8B-B14F-4D97-AF65-F5344CB8AC3E}">
        <p14:creationId xmlns:p14="http://schemas.microsoft.com/office/powerpoint/2010/main" val="33431536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747897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Given the formula representing a compound: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What is a chemical name for the compound?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 2-chloropentene                  </a:t>
            </a:r>
            <a:r>
              <a:rPr lang="en-US" sz="3200" dirty="0">
                <a:solidFill>
                  <a:srgbClr val="FF0000"/>
                </a:solidFill>
                <a:latin typeface="Times New Roman" panose="02020603050405020304" pitchFamily="18" charset="0"/>
                <a:cs typeface="Times New Roman" panose="02020603050405020304" pitchFamily="18" charset="0"/>
              </a:rPr>
              <a:t>(2) 2-chloropentane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4-chloropentene                  (4) 4-chloropentane</a:t>
            </a:r>
            <a:br>
              <a:rPr lang="en-US" sz="3200" dirty="0">
                <a:latin typeface="Times New Roman" panose="02020603050405020304" pitchFamily="18" charset="0"/>
                <a:cs typeface="Times New Roman" panose="02020603050405020304" pitchFamily="18" charset="0"/>
              </a:rPr>
            </a:br>
            <a:br>
              <a:rPr lang="en-US" sz="32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Five carbons, single bonded = pentane (5 C alkane).  On the 2</a:t>
            </a:r>
            <a:r>
              <a:rPr lang="en-US" sz="2800" baseline="30000" dirty="0">
                <a:solidFill>
                  <a:srgbClr val="0033CC"/>
                </a:solidFill>
                <a:latin typeface="Times New Roman" panose="02020603050405020304" pitchFamily="18" charset="0"/>
                <a:cs typeface="Times New Roman" panose="02020603050405020304" pitchFamily="18" charset="0"/>
              </a:rPr>
              <a:t>nd</a:t>
            </a:r>
            <a:r>
              <a:rPr lang="en-US" sz="2800" dirty="0">
                <a:solidFill>
                  <a:srgbClr val="0033CC"/>
                </a:solidFill>
                <a:latin typeface="Times New Roman" panose="02020603050405020304" pitchFamily="18" charset="0"/>
                <a:cs typeface="Times New Roman" panose="02020603050405020304" pitchFamily="18" charset="0"/>
              </a:rPr>
              <a:t> carbon atom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is bonded a Cl halogen.  Say it’s a halocarbon, and tell where that chlorine atom </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is bonded (to which carbon atom).  </a:t>
            </a:r>
            <a:br>
              <a:rPr lang="en-US" sz="3200" dirty="0">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picture containing text, orange&#10;&#10;Description automatically generated">
            <a:extLst>
              <a:ext uri="{FF2B5EF4-FFF2-40B4-BE49-F238E27FC236}">
                <a16:creationId xmlns:a16="http://schemas.microsoft.com/office/drawing/2014/main" id="{A1F855E6-2AAB-00D8-CC25-84570413F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11" y="495301"/>
            <a:ext cx="5732263" cy="2585137"/>
          </a:xfrm>
          <a:prstGeom prst="rect">
            <a:avLst/>
          </a:prstGeom>
        </p:spPr>
      </p:pic>
    </p:spTree>
    <p:extLst>
      <p:ext uri="{BB962C8B-B14F-4D97-AF65-F5344CB8AC3E}">
        <p14:creationId xmlns:p14="http://schemas.microsoft.com/office/powerpoint/2010/main" val="425895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47  Which formula represents a saturated organic compound?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       (2) C</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(3) C</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(4) C</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8</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1854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35045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47  Which formula represents a saturated organic compound?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C</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       (2) C</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(3) C</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(4) C</a:t>
            </a:r>
            <a:r>
              <a:rPr lang="en-US" sz="3200" baseline="-25000" dirty="0">
                <a:solidFill>
                  <a:srgbClr val="FF0000"/>
                </a:solidFill>
                <a:latin typeface="Times New Roman" panose="02020603050405020304" pitchFamily="18" charset="0"/>
                <a:cs typeface="Times New Roman" panose="02020603050405020304" pitchFamily="18" charset="0"/>
              </a:rPr>
              <a:t>3</a:t>
            </a:r>
            <a:r>
              <a:rPr lang="en-US" sz="3200" dirty="0">
                <a:solidFill>
                  <a:srgbClr val="FF0000"/>
                </a:solidFill>
                <a:latin typeface="Times New Roman" panose="02020603050405020304" pitchFamily="18" charset="0"/>
                <a:cs typeface="Times New Roman" panose="02020603050405020304" pitchFamily="18" charset="0"/>
              </a:rPr>
              <a:t>H</a:t>
            </a:r>
            <a:r>
              <a:rPr lang="en-US" sz="3200" baseline="-25000" dirty="0">
                <a:solidFill>
                  <a:srgbClr val="FF0000"/>
                </a:solidFill>
                <a:latin typeface="Times New Roman" panose="02020603050405020304" pitchFamily="18" charset="0"/>
                <a:cs typeface="Times New Roman" panose="02020603050405020304" pitchFamily="18" charset="0"/>
              </a:rPr>
              <a:t>8</a:t>
            </a:r>
          </a:p>
          <a:p>
            <a:br>
              <a:rPr lang="en-US" sz="3200" baseline="-250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Table Q shows us 3 kinds of hydrocarbons, alkanes, alkenes, and alkynes.  The first kind have ONLY single bonded carbon atoms.  Alkenes have at least one double bond, and alkynes have at least one triple bond.  </a:t>
            </a:r>
          </a:p>
          <a:p>
            <a:br>
              <a:rPr lang="en-US" sz="2800" baseline="-250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Because of the single C-C bonds only the alkanes can bond to THE MOST POSSIBLE HYDROGEN atoms.  This makes them SATURATED.  Table Q uses two carbon molecules as an example.  </a:t>
            </a:r>
          </a:p>
          <a:p>
            <a:endParaRPr lang="en-US" sz="2800" dirty="0">
              <a:solidFill>
                <a:srgbClr val="0033CC"/>
              </a:solidFill>
              <a:latin typeface="Times New Roman" panose="02020603050405020304" pitchFamily="18" charset="0"/>
              <a:cs typeface="Times New Roman" panose="02020603050405020304" pitchFamily="18" charset="0"/>
            </a:endParaRPr>
          </a:p>
          <a:p>
            <a:r>
              <a:rPr lang="en-US" sz="2800" dirty="0">
                <a:solidFill>
                  <a:srgbClr val="0033CC"/>
                </a:solidFill>
                <a:latin typeface="Times New Roman" panose="02020603050405020304" pitchFamily="18" charset="0"/>
                <a:cs typeface="Times New Roman" panose="02020603050405020304" pitchFamily="18" charset="0"/>
              </a:rPr>
              <a:t>Find the ALKANE by drawing these, or using the General Formula of C</a:t>
            </a:r>
            <a:r>
              <a:rPr lang="en-US" sz="2800" baseline="-25000" dirty="0">
                <a:solidFill>
                  <a:srgbClr val="0033CC"/>
                </a:solidFill>
                <a:latin typeface="Times New Roman" panose="02020603050405020304" pitchFamily="18" charset="0"/>
                <a:cs typeface="Times New Roman" panose="02020603050405020304" pitchFamily="18" charset="0"/>
              </a:rPr>
              <a:t>n</a:t>
            </a:r>
            <a:r>
              <a:rPr lang="en-US" sz="2800" dirty="0">
                <a:solidFill>
                  <a:srgbClr val="0033CC"/>
                </a:solidFill>
                <a:latin typeface="Times New Roman" panose="02020603050405020304" pitchFamily="18" charset="0"/>
                <a:cs typeface="Times New Roman" panose="02020603050405020304" pitchFamily="18" charset="0"/>
              </a:rPr>
              <a:t>H</a:t>
            </a:r>
            <a:r>
              <a:rPr lang="en-US" sz="2800" baseline="-25000" dirty="0">
                <a:solidFill>
                  <a:srgbClr val="0033CC"/>
                </a:solidFill>
                <a:latin typeface="Times New Roman" panose="02020603050405020304" pitchFamily="18" charset="0"/>
                <a:cs typeface="Times New Roman" panose="02020603050405020304" pitchFamily="18" charset="0"/>
              </a:rPr>
              <a:t>2n+2</a:t>
            </a:r>
            <a:br>
              <a:rPr lang="en-US" sz="2800" baseline="-250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(1) C</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latin typeface="Times New Roman" panose="02020603050405020304" pitchFamily="18" charset="0"/>
                <a:cs typeface="Times New Roman" panose="02020603050405020304" pitchFamily="18" charset="0"/>
              </a:rPr>
              <a:t>H</a:t>
            </a:r>
            <a:r>
              <a:rPr lang="en-US" sz="2800" baseline="-25000" dirty="0">
                <a:solidFill>
                  <a:srgbClr val="0033CC"/>
                </a:solidFill>
                <a:latin typeface="Times New Roman" panose="02020603050405020304" pitchFamily="18" charset="0"/>
                <a:cs typeface="Times New Roman" panose="02020603050405020304" pitchFamily="18" charset="0"/>
              </a:rPr>
              <a:t>2           </a:t>
            </a:r>
            <a:r>
              <a:rPr lang="en-US" sz="2800" dirty="0">
                <a:solidFill>
                  <a:srgbClr val="0033CC"/>
                </a:solidFill>
                <a:latin typeface="Times New Roman" panose="02020603050405020304" pitchFamily="18" charset="0"/>
                <a:cs typeface="Times New Roman" panose="02020603050405020304" pitchFamily="18" charset="0"/>
              </a:rPr>
              <a:t>       (2) C</a:t>
            </a:r>
            <a:r>
              <a:rPr lang="en-US" sz="2800" baseline="-25000" dirty="0">
                <a:solidFill>
                  <a:srgbClr val="0033CC"/>
                </a:solidFill>
                <a:latin typeface="Times New Roman" panose="02020603050405020304" pitchFamily="18" charset="0"/>
                <a:cs typeface="Times New Roman" panose="02020603050405020304" pitchFamily="18" charset="0"/>
              </a:rPr>
              <a:t>2</a:t>
            </a:r>
            <a:r>
              <a:rPr lang="en-US" sz="2800" dirty="0">
                <a:solidFill>
                  <a:srgbClr val="0033CC"/>
                </a:solidFill>
                <a:latin typeface="Times New Roman" panose="02020603050405020304" pitchFamily="18" charset="0"/>
                <a:cs typeface="Times New Roman" panose="02020603050405020304" pitchFamily="18" charset="0"/>
              </a:rPr>
              <a:t>H</a:t>
            </a:r>
            <a:r>
              <a:rPr lang="en-US" sz="2800" baseline="-25000" dirty="0">
                <a:solidFill>
                  <a:srgbClr val="0033CC"/>
                </a:solidFill>
                <a:latin typeface="Times New Roman" panose="02020603050405020304" pitchFamily="18" charset="0"/>
                <a:cs typeface="Times New Roman" panose="02020603050405020304" pitchFamily="18" charset="0"/>
              </a:rPr>
              <a:t>4</a:t>
            </a:r>
            <a:r>
              <a:rPr lang="en-US" sz="2800" dirty="0">
                <a:solidFill>
                  <a:srgbClr val="0033CC"/>
                </a:solidFill>
                <a:latin typeface="Times New Roman" panose="02020603050405020304" pitchFamily="18" charset="0"/>
                <a:cs typeface="Times New Roman" panose="02020603050405020304" pitchFamily="18" charset="0"/>
              </a:rPr>
              <a:t>                    (3) C</a:t>
            </a:r>
            <a:r>
              <a:rPr lang="en-US" sz="2800" baseline="-25000" dirty="0">
                <a:solidFill>
                  <a:srgbClr val="0033CC"/>
                </a:solidFill>
                <a:latin typeface="Times New Roman" panose="02020603050405020304" pitchFamily="18" charset="0"/>
                <a:cs typeface="Times New Roman" panose="02020603050405020304" pitchFamily="18" charset="0"/>
              </a:rPr>
              <a:t>3</a:t>
            </a:r>
            <a:r>
              <a:rPr lang="en-US" sz="2800" dirty="0">
                <a:solidFill>
                  <a:srgbClr val="0033CC"/>
                </a:solidFill>
                <a:latin typeface="Times New Roman" panose="02020603050405020304" pitchFamily="18" charset="0"/>
                <a:cs typeface="Times New Roman" panose="02020603050405020304" pitchFamily="18" charset="0"/>
              </a:rPr>
              <a:t>H</a:t>
            </a:r>
            <a:r>
              <a:rPr lang="en-US" sz="2800" baseline="-25000" dirty="0">
                <a:solidFill>
                  <a:srgbClr val="0033CC"/>
                </a:solidFill>
                <a:latin typeface="Times New Roman" panose="02020603050405020304" pitchFamily="18" charset="0"/>
                <a:cs typeface="Times New Roman" panose="02020603050405020304" pitchFamily="18" charset="0"/>
              </a:rPr>
              <a:t>4</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 C</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H</a:t>
            </a:r>
            <a:r>
              <a:rPr lang="en-US" sz="2800" baseline="-25000" dirty="0">
                <a:solidFill>
                  <a:srgbClr val="FF0000"/>
                </a:solidFill>
                <a:latin typeface="Times New Roman" panose="02020603050405020304" pitchFamily="18" charset="0"/>
                <a:cs typeface="Times New Roman" panose="02020603050405020304" pitchFamily="18" charset="0"/>
              </a:rPr>
              <a:t>8</a:t>
            </a:r>
            <a:br>
              <a:rPr lang="en-US" sz="2800" baseline="-25000" dirty="0">
                <a:solidFill>
                  <a:srgbClr val="0033CC"/>
                </a:solidFill>
                <a:latin typeface="Times New Roman" panose="02020603050405020304" pitchFamily="18" charset="0"/>
                <a:cs typeface="Times New Roman" panose="02020603050405020304" pitchFamily="18" charset="0"/>
              </a:rPr>
            </a:br>
            <a:r>
              <a:rPr lang="en-US" sz="2800" baseline="-25000" dirty="0">
                <a:solidFill>
                  <a:srgbClr val="0033CC"/>
                </a:solidFill>
                <a:latin typeface="Times New Roman" panose="02020603050405020304" pitchFamily="18" charset="0"/>
                <a:cs typeface="Times New Roman" panose="02020603050405020304" pitchFamily="18" charset="0"/>
              </a:rPr>
              <a:t>            ALKYNE X                    ALKENE X                                ALKYNE  X                        </a:t>
            </a:r>
            <a:r>
              <a:rPr lang="en-US" sz="2800" baseline="-25000" dirty="0">
                <a:solidFill>
                  <a:srgbClr val="FF0000"/>
                </a:solidFill>
                <a:latin typeface="Times New Roman" panose="02020603050405020304" pitchFamily="18" charset="0"/>
                <a:cs typeface="Times New Roman" panose="02020603050405020304" pitchFamily="18" charset="0"/>
              </a:rPr>
              <a:t>ALKANE  </a:t>
            </a:r>
            <a:r>
              <a:rPr lang="en-US" sz="2800"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9262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48  The compounds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OH and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have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different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numbers of carbon atoms per mole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numbers of hydrogen atoms per mole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 functional groups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molecular masses</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516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04753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48  The compounds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OH and 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have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different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 numbers of carbon atoms per mole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 numbers of hydrogen atoms per mole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 functional groups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 molecular masses</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Draw, or count atoms to determine that these are ISOMERS, molecules with the same molecular formula but different structures (different functional groups. Both have the same general formula of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They are 1-propanol (an alcohol) and methyl ethyl ether (an ether).  </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Draw the structural formula for 1-propanol, C3H7OH. | Homework.Study.com">
            <a:extLst>
              <a:ext uri="{FF2B5EF4-FFF2-40B4-BE49-F238E27FC236}">
                <a16:creationId xmlns:a16="http://schemas.microsoft.com/office/drawing/2014/main" id="{590E1DCF-E65F-F969-A5E7-ACD07A172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63" b="27500"/>
          <a:stretch/>
        </p:blipFill>
        <p:spPr bwMode="auto">
          <a:xfrm>
            <a:off x="1028700" y="4933950"/>
            <a:ext cx="3710458"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ucture of Ethers: Formula, Properties, Examples - Embibe">
            <a:extLst>
              <a:ext uri="{FF2B5EF4-FFF2-40B4-BE49-F238E27FC236}">
                <a16:creationId xmlns:a16="http://schemas.microsoft.com/office/drawing/2014/main" id="{2B2D0B2E-7C78-9739-E273-FA939DA31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05" r="16717" b="36539"/>
          <a:stretch/>
        </p:blipFill>
        <p:spPr bwMode="auto">
          <a:xfrm>
            <a:off x="5057111" y="5047536"/>
            <a:ext cx="3855967" cy="174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730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513986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49  The diagram and ionic equation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Here represent 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operating voltaic cell.</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phrase describes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direction of electron flow in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cell? From…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 Ni</a:t>
            </a:r>
            <a:r>
              <a:rPr lang="en-US" sz="2800" baseline="-25000" dirty="0">
                <a:latin typeface="Times New Roman" panose="02020603050405020304" pitchFamily="18" charset="0"/>
                <a:cs typeface="Times New Roman" panose="02020603050405020304" pitchFamily="18" charset="0"/>
              </a:rPr>
              <a:t>(s) </a:t>
            </a:r>
            <a:r>
              <a:rPr lang="en-US" sz="2800" dirty="0">
                <a:latin typeface="Times New Roman" panose="02020603050405020304" pitchFamily="18" charset="0"/>
                <a:cs typeface="Times New Roman" panose="02020603050405020304" pitchFamily="18" charset="0"/>
              </a:rPr>
              <a:t>through the wire to Mg</a:t>
            </a:r>
            <a:r>
              <a:rPr lang="en-US" sz="2800" baseline="-25000" dirty="0">
                <a:latin typeface="Times New Roman" panose="02020603050405020304" pitchFamily="18" charset="0"/>
                <a:cs typeface="Times New Roman" panose="02020603050405020304" pitchFamily="18" charset="0"/>
              </a:rPr>
              <a:t>(s)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 Mg</a:t>
            </a:r>
            <a:r>
              <a:rPr lang="en-US" sz="2800" baseline="-250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through the wire to Ni</a:t>
            </a:r>
            <a:r>
              <a:rPr lang="en-US" sz="2800" baseline="-25000" dirty="0">
                <a:latin typeface="Times New Roman" panose="02020603050405020304" pitchFamily="18" charset="0"/>
                <a:cs typeface="Times New Roman" panose="02020603050405020304" pitchFamily="18" charset="0"/>
              </a:rPr>
              <a:t>(s) </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Ni</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 through the salt bridge to Mg</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ions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(4) Mg</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 through the salt bridge to Ni</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  </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Diagram&#10;&#10;Description automatically generated">
            <a:extLst>
              <a:ext uri="{FF2B5EF4-FFF2-40B4-BE49-F238E27FC236}">
                <a16:creationId xmlns:a16="http://schemas.microsoft.com/office/drawing/2014/main" id="{6E2220D3-372F-DAEF-613C-F7E3792A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970" y="1"/>
            <a:ext cx="5223029" cy="3815336"/>
          </a:xfrm>
          <a:prstGeom prst="rect">
            <a:avLst/>
          </a:prstGeom>
        </p:spPr>
      </p:pic>
    </p:spTree>
    <p:extLst>
      <p:ext uri="{BB962C8B-B14F-4D97-AF65-F5344CB8AC3E}">
        <p14:creationId xmlns:p14="http://schemas.microsoft.com/office/powerpoint/2010/main" val="9979868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CE3CE-6A84-DA07-7FDF-38B90015D32E}"/>
              </a:ext>
            </a:extLst>
          </p:cNvPr>
          <p:cNvSpPr txBox="1"/>
          <p:nvPr/>
        </p:nvSpPr>
        <p:spPr>
          <a:xfrm>
            <a:off x="0" y="0"/>
            <a:ext cx="12192000" cy="68634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49  The diagram and ionic equation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Here represent 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operating voltaic cell.</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phrase describes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direction of electron flow in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cell? From…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 Ni</a:t>
            </a:r>
            <a:r>
              <a:rPr lang="en-US" sz="2800" baseline="-25000" dirty="0">
                <a:latin typeface="Times New Roman" panose="02020603050405020304" pitchFamily="18" charset="0"/>
                <a:cs typeface="Times New Roman" panose="02020603050405020304" pitchFamily="18" charset="0"/>
              </a:rPr>
              <a:t>(s) </a:t>
            </a:r>
            <a:r>
              <a:rPr lang="en-US" sz="2800" dirty="0">
                <a:latin typeface="Times New Roman" panose="02020603050405020304" pitchFamily="18" charset="0"/>
                <a:cs typeface="Times New Roman" panose="02020603050405020304" pitchFamily="18" charset="0"/>
              </a:rPr>
              <a:t>through the wire to Mg</a:t>
            </a:r>
            <a:r>
              <a:rPr lang="en-US" sz="2800" baseline="-25000" dirty="0">
                <a:latin typeface="Times New Roman" panose="02020603050405020304" pitchFamily="18" charset="0"/>
                <a:cs typeface="Times New Roman" panose="02020603050405020304" pitchFamily="18" charset="0"/>
              </a:rPr>
              <a:t>(s)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(2) Mg</a:t>
            </a:r>
            <a:r>
              <a:rPr lang="en-US" sz="2800" baseline="-25000" dirty="0">
                <a:solidFill>
                  <a:srgbClr val="FF0000"/>
                </a:solidFill>
                <a:latin typeface="Times New Roman" panose="02020603050405020304" pitchFamily="18" charset="0"/>
                <a:cs typeface="Times New Roman" panose="02020603050405020304" pitchFamily="18" charset="0"/>
              </a:rPr>
              <a:t>(s)</a:t>
            </a:r>
            <a:r>
              <a:rPr lang="en-US" sz="2800" dirty="0">
                <a:solidFill>
                  <a:srgbClr val="FF0000"/>
                </a:solidFill>
                <a:latin typeface="Times New Roman" panose="02020603050405020304" pitchFamily="18" charset="0"/>
                <a:cs typeface="Times New Roman" panose="02020603050405020304" pitchFamily="18" charset="0"/>
              </a:rPr>
              <a:t> through the wire to Ni</a:t>
            </a:r>
            <a:r>
              <a:rPr lang="en-US" sz="2800" baseline="-25000" dirty="0">
                <a:solidFill>
                  <a:srgbClr val="FF0000"/>
                </a:solidFill>
                <a:latin typeface="Times New Roman" panose="02020603050405020304" pitchFamily="18" charset="0"/>
                <a:cs typeface="Times New Roman" panose="02020603050405020304" pitchFamily="18" charset="0"/>
              </a:rPr>
              <a:t>(s) </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(3) Ni</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 through the salt bridge to Mg</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ions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(4) Mg</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 through the salt bridge to Ni</a:t>
            </a:r>
            <a:r>
              <a:rPr lang="en-US" sz="2800" baseline="-25000" dirty="0">
                <a:latin typeface="Times New Roman" panose="02020603050405020304" pitchFamily="18" charset="0"/>
                <a:cs typeface="Times New Roman" panose="02020603050405020304" pitchFamily="18" charset="0"/>
              </a:rPr>
              <a:t>2(</a:t>
            </a:r>
            <a:r>
              <a:rPr lang="en-US" sz="2800" baseline="-25000" dirty="0" err="1">
                <a:latin typeface="Times New Roman" panose="02020603050405020304" pitchFamily="18" charset="0"/>
                <a:cs typeface="Times New Roman" panose="02020603050405020304" pitchFamily="18" charset="0"/>
              </a:rPr>
              <a:t>aq</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ions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Here, the Mg and the Ni electrodes are checked on table J.  Mg is more reactive, so the Mg will oxidize (lose electrons).  </a:t>
            </a:r>
            <a:r>
              <a:rPr lang="en-US" sz="2800" dirty="0">
                <a:solidFill>
                  <a:srgbClr val="FF0000"/>
                </a:solidFill>
                <a:latin typeface="Times New Roman" panose="02020603050405020304" pitchFamily="18" charset="0"/>
                <a:cs typeface="Times New Roman" panose="02020603050405020304" pitchFamily="18" charset="0"/>
              </a:rPr>
              <a:t>Electrons flow from the Mg anode to the Ni cathode via the wire.  </a:t>
            </a:r>
            <a:r>
              <a:rPr lang="en-US" sz="2800" dirty="0">
                <a:solidFill>
                  <a:srgbClr val="0033CC"/>
                </a:solidFill>
                <a:latin typeface="Times New Roman" panose="02020603050405020304" pitchFamily="18" charset="0"/>
                <a:cs typeface="Times New Roman" panose="02020603050405020304" pitchFamily="18" charset="0"/>
              </a:rPr>
              <a:t>Electron flow = electricity, that happens in WIRES.  </a:t>
            </a:r>
            <a:endParaRPr lang="en-US" sz="3200" baseline="-250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F6B8F0DB-3BD3-1738-61A6-4FBDCF237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970" y="1"/>
            <a:ext cx="5223029" cy="3815336"/>
          </a:xfrm>
          <a:prstGeom prst="rect">
            <a:avLst/>
          </a:prstGeom>
        </p:spPr>
      </p:pic>
    </p:spTree>
    <p:extLst>
      <p:ext uri="{BB962C8B-B14F-4D97-AF65-F5344CB8AC3E}">
        <p14:creationId xmlns:p14="http://schemas.microsoft.com/office/powerpoint/2010/main" val="1083467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14860</Words>
  <Application>Microsoft Office PowerPoint</Application>
  <PresentationFormat>Widescreen</PresentationFormat>
  <Paragraphs>428</Paragraphs>
  <Slides>167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167</vt:i4>
      </vt:variant>
    </vt:vector>
  </HeadingPairs>
  <TitlesOfParts>
    <vt:vector size="17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ARBUISO, CHARLES B</cp:lastModifiedBy>
  <cp:revision>21</cp:revision>
  <dcterms:created xsi:type="dcterms:W3CDTF">2023-02-04T18:27:55Z</dcterms:created>
  <dcterms:modified xsi:type="dcterms:W3CDTF">2023-02-07T03:51:33Z</dcterms:modified>
</cp:coreProperties>
</file>